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415" r:id="rId4"/>
    <p:sldId id="360" r:id="rId5"/>
    <p:sldId id="361" r:id="rId6"/>
    <p:sldId id="397" r:id="rId7"/>
    <p:sldId id="372" r:id="rId8"/>
    <p:sldId id="407" r:id="rId9"/>
    <p:sldId id="398" r:id="rId10"/>
    <p:sldId id="411" r:id="rId11"/>
    <p:sldId id="412" r:id="rId12"/>
    <p:sldId id="408" r:id="rId13"/>
    <p:sldId id="375" r:id="rId14"/>
    <p:sldId id="399" r:id="rId15"/>
    <p:sldId id="388" r:id="rId16"/>
    <p:sldId id="389" r:id="rId17"/>
    <p:sldId id="390" r:id="rId18"/>
    <p:sldId id="391" r:id="rId19"/>
    <p:sldId id="400" r:id="rId20"/>
    <p:sldId id="387" r:id="rId21"/>
    <p:sldId id="402" r:id="rId22"/>
    <p:sldId id="403" r:id="rId23"/>
    <p:sldId id="409" r:id="rId24"/>
    <p:sldId id="394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5"/>
    <a:srgbClr val="FEFEFE"/>
    <a:srgbClr val="3F3F3F"/>
    <a:srgbClr val="259B5A"/>
    <a:srgbClr val="9E9E9E"/>
    <a:srgbClr val="BFBEBE"/>
    <a:srgbClr val="D9D9D9"/>
    <a:srgbClr val="C8AB28"/>
    <a:srgbClr val="E7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333" autoAdjust="0"/>
  </p:normalViewPr>
  <p:slideViewPr>
    <p:cSldViewPr snapToGrid="0" snapToObjects="1">
      <p:cViewPr>
        <p:scale>
          <a:sx n="100" d="100"/>
          <a:sy n="100" d="100"/>
        </p:scale>
        <p:origin x="-708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E7FB6B-BA5E-9F42-9FD3-8A65D1012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0DA387-2B6E-FE4E-83E1-0FBD3FD6B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F58454-3E05-F740-85FD-58CE76E8E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083143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6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3AF857-3F4B-B746-84DD-03F1B6C79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7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EEE2F1C-A227-7D43-9664-652C633C9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6A0280-7DDC-F14E-A598-93867D17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6A0280-7DDC-F14E-A598-93867D17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A2D6C0-C00F-EB44-9F86-65B3309D2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058" y="3109268"/>
            <a:ext cx="6427838" cy="4719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A7EF0B-73FD-0F4C-A6D5-B4D500E4C428}"/>
              </a:ext>
            </a:extLst>
          </p:cNvPr>
          <p:cNvSpPr/>
          <p:nvPr userDrawn="1"/>
        </p:nvSpPr>
        <p:spPr>
          <a:xfrm>
            <a:off x="-2039" y="696363"/>
            <a:ext cx="3982467" cy="5634948"/>
          </a:xfrm>
          <a:prstGeom prst="rect">
            <a:avLst/>
          </a:prstGeom>
          <a:solidFill>
            <a:srgbClr val="D9D9D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13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7F4A20-4EDC-874B-ADC1-300BB7CD2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CE9FC5-A5F7-8E47-8A74-F001309E8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F36CC675-2CC3-D54C-B0DD-5CFB3498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33A1F3A7-6046-6448-AA83-A7FB2E83E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D938E4-7721-FA4C-A9B0-D9A8D465F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452C-7B80-984C-911B-295E2B33400F}" type="datetimeFigureOut">
              <a:rPr lang="es-MX" smtClean="0"/>
              <a:t>03/09/2019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B758315-5CDE-AA44-BCC7-69A82FA37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348FD68-1203-534F-902A-C5A825E8B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849E-DC02-D142-ABE3-96A15E9F13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4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4" r:id="rId5"/>
    <p:sldLayoutId id="2147483661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721928" y="4516582"/>
            <a:ext cx="6068290" cy="1607127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elogramo 7"/>
          <p:cNvSpPr/>
          <p:nvPr/>
        </p:nvSpPr>
        <p:spPr>
          <a:xfrm>
            <a:off x="7647709" y="709034"/>
            <a:ext cx="2466109" cy="701007"/>
          </a:xfrm>
          <a:prstGeom prst="parallelogram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D77A628A-2933-4A0C-8653-028F9EC22552}"/>
              </a:ext>
            </a:extLst>
          </p:cNvPr>
          <p:cNvCxnSpPr/>
          <p:nvPr/>
        </p:nvCxnSpPr>
        <p:spPr>
          <a:xfrm>
            <a:off x="2290194" y="164424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5721928" y="4622968"/>
            <a:ext cx="5957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AMBIENTE INTEGRAL </a:t>
            </a:r>
            <a:r>
              <a:rPr lang="es-MX" sz="2800" dirty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PARA FORTALECER LA </a:t>
            </a:r>
            <a:r>
              <a:rPr lang="es-MX" sz="2800" b="1" dirty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SEGURIDAD DE LA INFORMACIÓN </a:t>
            </a:r>
            <a:r>
              <a:rPr lang="es-MX" sz="2800" dirty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EN LOS SISTEMAS DE LA UNIVERSIDAD DE GUADALAJARA </a:t>
            </a:r>
            <a:endParaRPr lang="en-US" sz="2800" dirty="0">
              <a:solidFill>
                <a:srgbClr val="3F3F3F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522" y="582281"/>
            <a:ext cx="2170303" cy="9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7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9C2F80B-FE52-8F4B-91F6-828E645E7F19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SERU EN LA RED PRIVADA BLOCKCHAIN 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16" y="1342181"/>
            <a:ext cx="8619432" cy="49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8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9C2F80B-FE52-8F4B-91F6-828E645E7F19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SERU EN LA RED PRIVADA BLOCKCHAIN 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439677"/>
            <a:ext cx="7605280" cy="4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RESULTADOS OBTENIDOS Y SU IMPACTO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Imagen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233" y="1842655"/>
            <a:ext cx="7144448" cy="34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DBD44E-B3F0-6643-8E72-BF96E8574A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382982"/>
            <a:ext cx="7232072" cy="344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Un componente adicional que está incorporado a la RPB es el </a:t>
            </a:r>
            <a:r>
              <a:rPr lang="es-MX" sz="2200" b="1" dirty="0"/>
              <a:t>Monitor</a:t>
            </a:r>
            <a:r>
              <a:rPr lang="es-MX" sz="2200" dirty="0"/>
              <a:t>, el cual permite determinar que nodos participantes se encuentran activos y sincronizados en términos de información y/o red, así como la validación de transacciones. </a:t>
            </a:r>
            <a:endParaRPr lang="es-ES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9245D-5537-714B-8841-1CC89BB82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CCCAE00-B2B6-D441-8DC9-999FB561E675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MONITOR DE LA RED PRIVADA BLOCKCHAIN</a:t>
            </a:r>
            <a:endParaRPr lang="en-GB" sz="23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8BEE7D9-B502-2A46-A8A2-D2CD34E810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826" y="1476539"/>
            <a:ext cx="5029866" cy="47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2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147455"/>
            <a:ext cx="7232072" cy="3934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Para la creación del monitor se utilizaron las siguientes herramientas tecnológicas:</a:t>
            </a:r>
          </a:p>
          <a:p>
            <a:pPr algn="just">
              <a:lnSpc>
                <a:spcPts val="3000"/>
              </a:lnSpc>
            </a:pPr>
            <a:r>
              <a:rPr lang="es-MX" sz="2200" dirty="0" err="1"/>
              <a:t>Phyton</a:t>
            </a:r>
            <a:r>
              <a:rPr lang="es-MX" sz="2200" dirty="0"/>
              <a:t> 3,</a:t>
            </a:r>
          </a:p>
          <a:p>
            <a:pPr algn="just">
              <a:lnSpc>
                <a:spcPts val="3000"/>
              </a:lnSpc>
            </a:pPr>
            <a:r>
              <a:rPr lang="es-MX" sz="2200" dirty="0" err="1"/>
              <a:t>Falcon</a:t>
            </a:r>
            <a:r>
              <a:rPr lang="es-MX" sz="2200" dirty="0"/>
              <a:t> </a:t>
            </a:r>
            <a:r>
              <a:rPr lang="es-MX" sz="2200" dirty="0" err="1"/>
              <a:t>Framewwork</a:t>
            </a:r>
            <a:r>
              <a:rPr lang="es-MX" sz="2200" dirty="0"/>
              <a:t>,</a:t>
            </a:r>
          </a:p>
          <a:p>
            <a:pPr algn="just">
              <a:lnSpc>
                <a:spcPts val="3000"/>
              </a:lnSpc>
            </a:pPr>
            <a:r>
              <a:rPr lang="es-MX" sz="2200" dirty="0" err="1"/>
              <a:t>PostgreSQL</a:t>
            </a:r>
            <a:r>
              <a:rPr lang="es-MX" sz="2200" dirty="0"/>
              <a:t>, y </a:t>
            </a:r>
          </a:p>
          <a:p>
            <a:pPr algn="just">
              <a:lnSpc>
                <a:spcPts val="3000"/>
              </a:lnSpc>
            </a:pPr>
            <a:r>
              <a:rPr lang="es-MX" sz="2200" dirty="0" err="1"/>
              <a:t>React</a:t>
            </a:r>
            <a:r>
              <a:rPr lang="es-MX" sz="2200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9245D-5537-714B-8841-1CC89BB82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CCCAE00-B2B6-D441-8DC9-999FB561E675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MONITOR DE LA RED PRIVADA BLOCKCHAIN</a:t>
            </a:r>
            <a:endParaRPr lang="en-GB" sz="23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8BEE7D9-B502-2A46-A8A2-D2CD34E810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826" y="1476539"/>
            <a:ext cx="5029866" cy="47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893633-05D3-2A40-9EDC-580420278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E274A1-5887-4172-9A17-7C7769504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412" y="1509958"/>
            <a:ext cx="5819891" cy="4396450"/>
          </a:xfrm>
          <a:prstGeom prst="rect">
            <a:avLst/>
          </a:prstGeom>
        </p:spPr>
      </p:pic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MONITOR DE LA RED PRIVADA BLOCKCHAIN</a:t>
            </a:r>
            <a:endParaRPr lang="en-GB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AABBF9-47AE-4974-BDA9-875C34A8E388}"/>
              </a:ext>
            </a:extLst>
          </p:cNvPr>
          <p:cNvSpPr/>
          <p:nvPr/>
        </p:nvSpPr>
        <p:spPr>
          <a:xfrm>
            <a:off x="4156450" y="1473424"/>
            <a:ext cx="3111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dirty="0"/>
              <a:t>Arquitectura de software </a:t>
            </a:r>
          </a:p>
        </p:txBody>
      </p:sp>
    </p:spTree>
    <p:extLst>
      <p:ext uri="{BB962C8B-B14F-4D97-AF65-F5344CB8AC3E}">
        <p14:creationId xmlns:p14="http://schemas.microsoft.com/office/powerpoint/2010/main" val="4267020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F20861-7B01-7C4D-89C2-F4323BDFD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7E474E3-B487-2243-9B6E-541971E5BF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7207" y="1342181"/>
            <a:ext cx="9772650" cy="34163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200" dirty="0"/>
              <a:t>Interfaz principal del descubridor de nodos  </a:t>
            </a:r>
          </a:p>
          <a:p>
            <a:pPr lvl="1">
              <a:lnSpc>
                <a:spcPct val="150000"/>
              </a:lnSpc>
            </a:pPr>
            <a:endParaRPr lang="es-MX" sz="2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D4C6C1-88FD-C84B-A53C-DFC404BBDF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1E64AD-DAFA-4857-BDC9-9A296D1EC4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1" t="3643"/>
          <a:stretch/>
        </p:blipFill>
        <p:spPr>
          <a:xfrm>
            <a:off x="4572000" y="1831716"/>
            <a:ext cx="7374467" cy="4212800"/>
          </a:xfrm>
          <a:prstGeom prst="rect">
            <a:avLst/>
          </a:prstGeom>
        </p:spPr>
      </p:pic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MONITOR DE LA RED PRIVADA BLOCKCHAIN</a:t>
            </a:r>
            <a:endParaRPr lang="en-GB" sz="23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905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893633-05D3-2A40-9EDC-580420278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AABBF9-47AE-4974-BDA9-875C34A8E388}"/>
              </a:ext>
            </a:extLst>
          </p:cNvPr>
          <p:cNvSpPr/>
          <p:nvPr/>
        </p:nvSpPr>
        <p:spPr>
          <a:xfrm>
            <a:off x="4375449" y="1580811"/>
            <a:ext cx="37857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dirty="0"/>
              <a:t>Interfaz del validador de nodos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F18C57-3695-4B7A-9B89-FAD116645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3" t="2414" r="9339" b="11218"/>
          <a:stretch/>
        </p:blipFill>
        <p:spPr>
          <a:xfrm>
            <a:off x="4771505" y="2011698"/>
            <a:ext cx="6500554" cy="4164676"/>
          </a:xfrm>
          <a:prstGeom prst="rect">
            <a:avLst/>
          </a:prstGeom>
        </p:spPr>
      </p:pic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MONITOR DE LA RED PRIVADA BLOCKCHAIN</a:t>
            </a:r>
            <a:endParaRPr lang="en-GB" sz="23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28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F20861-7B01-7C4D-89C2-F4323BDFD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7E474E3-B487-2243-9B6E-541971E5BF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7207" y="1342181"/>
            <a:ext cx="9772650" cy="34163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200" dirty="0"/>
              <a:t>Interfaz del validador de transacciones</a:t>
            </a:r>
          </a:p>
          <a:p>
            <a:pPr lvl="1">
              <a:lnSpc>
                <a:spcPct val="150000"/>
              </a:lnSpc>
            </a:pPr>
            <a:endParaRPr lang="es-MX" sz="2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D4C6C1-88FD-C84B-A53C-DFC404BBDF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03D596B-689D-44BC-9113-E766A04AEC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9" t="6142" r="5823" b="4454"/>
          <a:stretch/>
        </p:blipFill>
        <p:spPr>
          <a:xfrm>
            <a:off x="4659922" y="1817272"/>
            <a:ext cx="6822492" cy="4261795"/>
          </a:xfrm>
          <a:prstGeom prst="rect">
            <a:avLst/>
          </a:prstGeom>
        </p:spPr>
      </p:pic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MONITOR DE LA RED PRIVADA BLOCKCHAIN</a:t>
            </a:r>
            <a:endParaRPr lang="en-GB" sz="23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8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382981"/>
            <a:ext cx="7232072" cy="372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Como última implementación fue la </a:t>
            </a:r>
            <a:r>
              <a:rPr lang="es-MX" sz="2200" b="1" dirty="0"/>
              <a:t>Comunidad SNMP, </a:t>
            </a:r>
            <a:r>
              <a:rPr lang="es-MX" sz="2200" dirty="0"/>
              <a:t>que consiste en una comunidad específica para la RPB que permite monitorear 100 sensores de red de los nodos participantes.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Además, permite a los administradores </a:t>
            </a:r>
            <a:r>
              <a:rPr lang="es-MX" sz="2200" b="1" dirty="0"/>
              <a:t>supervisar el funcionamiento de la red, buscar y resolver sus problemas y planear su crecimiento.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F97D6A-18EC-5545-B06F-2CFB4976B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sp>
        <p:nvSpPr>
          <p:cNvPr id="8" name="Shape 85">
            <a:extLst>
              <a:ext uri="{FF2B5EF4-FFF2-40B4-BE49-F238E27FC236}">
                <a16:creationId xmlns:a16="http://schemas.microsoft.com/office/drawing/2014/main" id="{7A1439A9-D401-7346-B932-EFE5DEAB8F61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COMUNIDAD SNMP-PRTG NETWORK 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08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322618" y="2964873"/>
            <a:ext cx="7509164" cy="336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La Red Privada Blockchain -RPB- permite garantizar que la información de cualquier sistema que haga uso de la misma sea íntegra, logrando la </a:t>
            </a:r>
            <a:r>
              <a:rPr lang="es-MX" sz="2200" b="1" dirty="0"/>
              <a:t>inmutabilidad, certeza y transparencia </a:t>
            </a:r>
            <a:r>
              <a:rPr lang="es-MX" sz="2200" dirty="0"/>
              <a:t>para la Universidad de Guadalajara.</a:t>
            </a:r>
            <a:endParaRPr lang="es-ES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38A95E-3933-DC4D-AFFB-438AC8B5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BE65F4-FADC-EE4A-A5E8-ED35104603C0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DE5819-1565-7748-8360-EE22AE575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9618"/>
            <a:ext cx="5028130" cy="4716000"/>
          </a:xfrm>
          <a:prstGeom prst="rect">
            <a:avLst/>
          </a:prstGeom>
        </p:spPr>
      </p:pic>
      <p:sp>
        <p:nvSpPr>
          <p:cNvPr id="10" name="Shape 85">
            <a:extLst>
              <a:ext uri="{FF2B5EF4-FFF2-40B4-BE49-F238E27FC236}">
                <a16:creationId xmlns:a16="http://schemas.microsoft.com/office/drawing/2014/main" id="{F596A222-822D-034D-8F3B-B3AE33FA67D5}"/>
              </a:ext>
            </a:extLst>
          </p:cNvPr>
          <p:cNvSpPr txBox="1">
            <a:spLocks/>
          </p:cNvSpPr>
          <p:nvPr/>
        </p:nvSpPr>
        <p:spPr>
          <a:xfrm>
            <a:off x="-20222" y="722764"/>
            <a:ext cx="4498232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INTRODUCCIÓN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582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F20861-7B01-7C4D-89C2-F4323BDFD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7E474E3-B487-2243-9B6E-541971E5BF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7A1439A9-D401-7346-B932-EFE5DEAB8F61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COMUNIDAD SNMP-PRTG NETWORK 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D4C6C1-88FD-C84B-A53C-DFC404BBDF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pic>
        <p:nvPicPr>
          <p:cNvPr id="2" name="Picture 2" descr="imagen.png">
            <a:extLst>
              <a:ext uri="{FF2B5EF4-FFF2-40B4-BE49-F238E27FC236}">
                <a16:creationId xmlns:a16="http://schemas.microsoft.com/office/drawing/2014/main" id="{5249D805-590E-4DD7-8637-172FFF7A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199" y="1931143"/>
            <a:ext cx="8028532" cy="34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4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70229" y="2604655"/>
            <a:ext cx="7232072" cy="363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La Universidad de Guadalajara cuenta con una plataforma de tecnología Blockchain segura y hecha a la medida para la red universitaria, así como un monitor para la RPB y la creación de la comunidad SNMP con la herramienta PRTG Network.</a:t>
            </a:r>
            <a:endParaRPr lang="es-MX" sz="2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6DB5EC-3ABE-B647-9658-CC99CE7E4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411" y="1476539"/>
            <a:ext cx="5031968" cy="4719600"/>
          </a:xfrm>
          <a:prstGeom prst="rect">
            <a:avLst/>
          </a:prstGeom>
        </p:spPr>
      </p:pic>
      <p:sp>
        <p:nvSpPr>
          <p:cNvPr id="8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LOGROS OBTENIDOS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87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660073"/>
            <a:ext cx="7232072" cy="344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Se utilizó la infraestructura física o virtual existente en los diferentes puntos de la Universidad de Guadalajara, esto para lograr una red distribuida y como consecuencia el costo de inversión en el proyecto fue mínima. </a:t>
            </a:r>
            <a:endParaRPr lang="es-MX" sz="2200" b="1" dirty="0"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PUNTOS CRÍTICOS Y RELEVANTES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67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>
                <a:solidFill>
                  <a:schemeClr val="bg1"/>
                </a:solidFill>
                <a:latin typeface="+mn-lt"/>
              </a:rPr>
              <a:t>IMPACTO EN LA UNIVERSIDAD DE GUADALAJARA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590800"/>
            <a:ext cx="7232072" cy="3351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Se impactó a gran parte de la comunidad universitaria por su influencia transversal en la seguridad de la información y en la innovación tecnológica, permite obtener un crecimiento significativo en la adopción de las TICS mediante el desarrollo propio y completamente seguro.</a:t>
            </a:r>
            <a:endParaRPr lang="es-MX" sz="2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F97D6A-18EC-5545-B06F-2CFB4976B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0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67078E-6FEA-4F63-80EE-387D05E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104" y="4463359"/>
            <a:ext cx="8515350" cy="16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0222" y="696363"/>
            <a:ext cx="5849523" cy="696174"/>
            <a:chOff x="-20222" y="696363"/>
            <a:chExt cx="5849523" cy="69617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0B4C672-EB78-BE40-BFB7-6A46F83B2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8548"/>
            <a:stretch/>
          </p:blipFill>
          <p:spPr>
            <a:xfrm>
              <a:off x="1418053" y="696363"/>
              <a:ext cx="4411248" cy="696174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C818C64-DCC5-A445-A42E-7EBF91675B38}"/>
                </a:ext>
              </a:extLst>
            </p:cNvPr>
            <p:cNvSpPr/>
            <p:nvPr/>
          </p:nvSpPr>
          <p:spPr>
            <a:xfrm>
              <a:off x="-20222" y="842563"/>
              <a:ext cx="2329973" cy="515485"/>
            </a:xfrm>
            <a:prstGeom prst="rect">
              <a:avLst/>
            </a:prstGeom>
            <a:solidFill>
              <a:srgbClr val="1E4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5528" y="900251"/>
              <a:ext cx="24956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solidFill>
                    <a:schemeClr val="bg1"/>
                  </a:solidFill>
                </a:rPr>
                <a:t>AMBIENTE INTEGRAL 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407037" y="1790311"/>
            <a:ext cx="5142845" cy="4286884"/>
            <a:chOff x="3407037" y="1790311"/>
            <a:chExt cx="5142845" cy="4286884"/>
          </a:xfrm>
        </p:grpSpPr>
        <p:sp>
          <p:nvSpPr>
            <p:cNvPr id="7" name="CuadroTexto 6"/>
            <p:cNvSpPr txBox="1"/>
            <p:nvPr/>
          </p:nvSpPr>
          <p:spPr>
            <a:xfrm rot="20675539">
              <a:off x="7327911" y="2344190"/>
              <a:ext cx="1995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677" y="1790311"/>
              <a:ext cx="4738927" cy="4286884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 rot="19525651">
              <a:off x="6305445" y="2314813"/>
              <a:ext cx="2244437" cy="12718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9" name="CuadroTexto 8"/>
            <p:cNvSpPr txBox="1"/>
            <p:nvPr/>
          </p:nvSpPr>
          <p:spPr>
            <a:xfrm rot="1571937">
              <a:off x="3407037" y="2191936"/>
              <a:ext cx="2253467" cy="12718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7082444" y="4645176"/>
            <a:ext cx="213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Comunidad SNMP con la herramienta PRTG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074579" y="1410809"/>
            <a:ext cx="21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Monitor de la RPB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90609" y="4645176"/>
            <a:ext cx="213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Incorporación de SERU a la RPB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D64467-92DE-0D4F-93B3-2D38850D20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EEC6F81-7BF9-9644-9FBF-5AA6682C044C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8610F8-5A26-CD46-A82B-E2100AF9E6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A85BA00-1CC7-4CDC-8B75-C33EA7FEC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159" y="1392537"/>
            <a:ext cx="8140117" cy="4555545"/>
          </a:xfrm>
          <a:prstGeom prst="rect">
            <a:avLst/>
          </a:prstGeom>
        </p:spPr>
      </p:pic>
      <p:sp>
        <p:nvSpPr>
          <p:cNvPr id="9" name="Shape 85">
            <a:extLst>
              <a:ext uri="{FF2B5EF4-FFF2-40B4-BE49-F238E27FC236}">
                <a16:creationId xmlns:a16="http://schemas.microsoft.com/office/drawing/2014/main" id="{7A1439A9-D401-7346-B932-EFE5DEAB8F61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ALTA/BAJA DE NODOS Y APLICACIONES 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8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CA31B9-AD17-EC43-BB9D-7FA2B60EC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7880"/>
            <a:ext cx="5028130" cy="471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12999B-FB4B-BA4A-9BB0-24A2831D20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92B4534-E8C2-2E49-B81E-C58FC0FB94A5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6E13C2-C944-4E11-8334-E46953EEF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5" y="1342182"/>
            <a:ext cx="8201115" cy="4631328"/>
          </a:xfrm>
          <a:prstGeom prst="rect">
            <a:avLst/>
          </a:prstGeom>
        </p:spPr>
      </p:pic>
      <p:sp>
        <p:nvSpPr>
          <p:cNvPr id="7" name="Shape 85">
            <a:extLst>
              <a:ext uri="{FF2B5EF4-FFF2-40B4-BE49-F238E27FC236}">
                <a16:creationId xmlns:a16="http://schemas.microsoft.com/office/drawing/2014/main" id="{7A1439A9-D401-7346-B932-EFE5DEAB8F61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TRAZABILIDAD DE LAS TRANSACCIONES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7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88737" y="2729345"/>
            <a:ext cx="7301482" cy="342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200" dirty="0"/>
              <a:t>En esta etapa del proyecto se creo un Sistema Integral al que se sumaron nuevas tecnologías y sistemas para mejorar la integración, el rendimiento, la seguridad, la sincronización y la tolerancia a fallas de la RPB.</a:t>
            </a:r>
            <a:endParaRPr lang="en-US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B4C672-EB78-BE40-BFB7-6A46F83B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818C64-DCC5-A445-A42E-7EBF91675B38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FF97D6A-18EC-5545-B06F-2CFB4976B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528" y="900251"/>
            <a:ext cx="4693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SOLUCIÓN TECNOLÓGICA IMPLEMENTADA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2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88737" y="2743200"/>
            <a:ext cx="7301482" cy="3408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A dichas implementaciones se sumó la incorporación del Sistema de Entrega-Recepción Universitario -SERU- con el objetivo de seguir la trazabilidad en sus transacciones, registros únicos y no alterables. 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/>
              <a:t>Adicional a ello se integró un monitor y la comunidad SNMP con la herramienta PRTG Network.</a:t>
            </a:r>
            <a:endParaRPr lang="en-US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B4C672-EB78-BE40-BFB7-6A46F83B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818C64-DCC5-A445-A42E-7EBF91675B38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8BEE7D9-B502-2A46-A8A2-D2CD34E810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826" y="1476539"/>
            <a:ext cx="5029866" cy="471762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528" y="900251"/>
            <a:ext cx="4693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SOLUCIÓN TECNOLÓGICA IMPLEMENTADA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RESULTADOS OBTENIDOS Y SU IMPACTO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452254"/>
            <a:ext cx="7232072" cy="349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El primer sistema que hizo uso de la RPB en conjunto con el monitor y la comunidad SNMP es SERU, el cual consiste en llevar el control y seguimiento del proceso de registro de información de las Entregas-recepción que se generan a partir de los cambios de puestos de la Administración de la Universidad de Guadalajara. </a:t>
            </a:r>
            <a:endParaRPr lang="es-MX" sz="2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DBD44E-B3F0-6643-8E72-BF96E8574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208" y="1493315"/>
            <a:ext cx="502813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1080051" y="1342181"/>
            <a:ext cx="10033477" cy="4704080"/>
            <a:chOff x="0" y="0"/>
            <a:chExt cx="6276121" cy="2978331"/>
          </a:xfrm>
        </p:grpSpPr>
        <p:pic>
          <p:nvPicPr>
            <p:cNvPr id="1027" name="Imagen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45" y="67310"/>
              <a:ext cx="6173976" cy="291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ángulo 3"/>
            <p:cNvSpPr>
              <a:spLocks noChangeArrowheads="1"/>
            </p:cNvSpPr>
            <p:nvPr/>
          </p:nvSpPr>
          <p:spPr bwMode="auto">
            <a:xfrm>
              <a:off x="5068389" y="60960"/>
              <a:ext cx="1201783" cy="67056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ángulo 4"/>
            <p:cNvSpPr>
              <a:spLocks noChangeArrowheads="1"/>
            </p:cNvSpPr>
            <p:nvPr/>
          </p:nvSpPr>
          <p:spPr bwMode="auto">
            <a:xfrm>
              <a:off x="0" y="0"/>
              <a:ext cx="1807029" cy="139338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ángulo 6"/>
            <p:cNvSpPr>
              <a:spLocks noChangeArrowheads="1"/>
            </p:cNvSpPr>
            <p:nvPr/>
          </p:nvSpPr>
          <p:spPr bwMode="auto">
            <a:xfrm rot="5400000">
              <a:off x="129448" y="118385"/>
              <a:ext cx="287384" cy="341992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9C2F80B-FE52-8F4B-91F6-828E645E7F19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SERU EN LA RED PRIVADA BLOCKCHAIN 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63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7158</TotalTime>
  <Words>575</Words>
  <Application>Microsoft Office PowerPoint</Application>
  <PresentationFormat>Panorámica</PresentationFormat>
  <Paragraphs>46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Bahnschrift Light 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Javier Uribe</cp:lastModifiedBy>
  <cp:revision>197</cp:revision>
  <dcterms:created xsi:type="dcterms:W3CDTF">2018-07-23T13:22:14Z</dcterms:created>
  <dcterms:modified xsi:type="dcterms:W3CDTF">2019-09-03T14:56:17Z</dcterms:modified>
</cp:coreProperties>
</file>