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20"/>
  </p:notesMasterIdLst>
  <p:handoutMasterIdLst>
    <p:handoutMasterId r:id="rId21"/>
  </p:handoutMasterIdLst>
  <p:sldIdLst>
    <p:sldId id="375" r:id="rId2"/>
    <p:sldId id="337" r:id="rId3"/>
    <p:sldId id="377" r:id="rId4"/>
    <p:sldId id="344" r:id="rId5"/>
    <p:sldId id="369" r:id="rId6"/>
    <p:sldId id="376" r:id="rId7"/>
    <p:sldId id="386" r:id="rId8"/>
    <p:sldId id="382" r:id="rId9"/>
    <p:sldId id="388" r:id="rId10"/>
    <p:sldId id="383" r:id="rId11"/>
    <p:sldId id="392" r:id="rId12"/>
    <p:sldId id="385" r:id="rId13"/>
    <p:sldId id="389" r:id="rId14"/>
    <p:sldId id="387" r:id="rId15"/>
    <p:sldId id="384" r:id="rId16"/>
    <p:sldId id="391" r:id="rId17"/>
    <p:sldId id="390" r:id="rId18"/>
    <p:sldId id="359"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4DC4FF"/>
    <a:srgbClr val="4C9FFF"/>
    <a:srgbClr val="000000"/>
    <a:srgbClr val="800000"/>
    <a:srgbClr val="CC6600"/>
    <a:srgbClr val="EF859E"/>
    <a:srgbClr val="FDA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1" autoAdjust="0"/>
    <p:restoredTop sz="90704" autoAdjust="0"/>
  </p:normalViewPr>
  <p:slideViewPr>
    <p:cSldViewPr>
      <p:cViewPr varScale="1">
        <p:scale>
          <a:sx n="96" d="100"/>
          <a:sy n="96" d="100"/>
        </p:scale>
        <p:origin x="1842" y="108"/>
      </p:cViewPr>
      <p:guideLst>
        <p:guide orient="horz" pos="1071"/>
        <p:guide pos="295"/>
      </p:guideLst>
    </p:cSldViewPr>
  </p:slideViewPr>
  <p:outlineViewPr>
    <p:cViewPr>
      <p:scale>
        <a:sx n="33" d="100"/>
        <a:sy n="33" d="100"/>
      </p:scale>
      <p:origin x="0" y="88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33E2F98-73DA-49B5-A927-C46659240F01}" type="datetimeFigureOut">
              <a:rPr lang="es-ES"/>
              <a:pPr>
                <a:defRPr/>
              </a:pPr>
              <a:t>30/08/2019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8F94B5-0FDD-42BC-8C5F-7CE47BAB4584}" type="slidenum">
              <a:rPr lang="es-ES"/>
              <a:pPr>
                <a:defRPr/>
              </a:pPr>
              <a:t>‹Nº›</a:t>
            </a:fld>
            <a:endParaRPr lang="es-ES"/>
          </a:p>
        </p:txBody>
      </p:sp>
    </p:spTree>
    <p:extLst>
      <p:ext uri="{BB962C8B-B14F-4D97-AF65-F5344CB8AC3E}">
        <p14:creationId xmlns:p14="http://schemas.microsoft.com/office/powerpoint/2010/main" val="30101475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9114CF5-D52A-47B6-B36F-1141DF1E9F08}" type="datetimeFigureOut">
              <a:rPr lang="es-ES"/>
              <a:pPr>
                <a:defRPr/>
              </a:pPr>
              <a:t>30/08/2019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7ED1161-3A70-44C1-9507-3C8A8F4AB74E}" type="slidenum">
              <a:rPr lang="es-ES"/>
              <a:pPr>
                <a:defRPr/>
              </a:pPr>
              <a:t>‹Nº›</a:t>
            </a:fld>
            <a:endParaRPr lang="es-ES"/>
          </a:p>
        </p:txBody>
      </p:sp>
    </p:spTree>
    <p:extLst>
      <p:ext uri="{BB962C8B-B14F-4D97-AF65-F5344CB8AC3E}">
        <p14:creationId xmlns:p14="http://schemas.microsoft.com/office/powerpoint/2010/main" val="296363602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302D0-2F4B-4591-9683-E519AB5DA05A}" type="slidenum">
              <a:rPr lang="es-ES" smtClean="0"/>
              <a:pPr fontAlgn="base">
                <a:spcBef>
                  <a:spcPct val="0"/>
                </a:spcBef>
                <a:spcAft>
                  <a:spcPct val="0"/>
                </a:spcAft>
                <a:defRPr/>
              </a:pPr>
              <a:t>1</a:t>
            </a:fld>
            <a:endParaRPr lang="es-ES"/>
          </a:p>
        </p:txBody>
      </p:sp>
      <p:sp>
        <p:nvSpPr>
          <p:cNvPr id="16388"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pie de página"/>
          <p:cNvSpPr>
            <a:spLocks noGrp="1"/>
          </p:cNvSpPr>
          <p:nvPr>
            <p:ph type="ftr" sz="quarter" idx="10"/>
          </p:nvPr>
        </p:nvSpPr>
        <p:spPr/>
        <p:txBody>
          <a:bodyPr/>
          <a:lstStyle/>
          <a:p>
            <a:pPr>
              <a:defRPr/>
            </a:pPr>
            <a:endParaRPr lang="es-ES"/>
          </a:p>
        </p:txBody>
      </p:sp>
      <p:sp>
        <p:nvSpPr>
          <p:cNvPr id="5" name="4 Marcador de número de diapositiva"/>
          <p:cNvSpPr>
            <a:spLocks noGrp="1"/>
          </p:cNvSpPr>
          <p:nvPr>
            <p:ph type="sldNum" sz="quarter" idx="11"/>
          </p:nvPr>
        </p:nvSpPr>
        <p:spPr/>
        <p:txBody>
          <a:bodyPr/>
          <a:lstStyle/>
          <a:p>
            <a:pPr>
              <a:defRPr/>
            </a:pPr>
            <a:fld id="{77ED1161-3A70-44C1-9507-3C8A8F4AB74E}" type="slidenum">
              <a:rPr lang="es-ES" smtClean="0"/>
              <a:pPr>
                <a:defRPr/>
              </a:pPr>
              <a:t>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pie de página"/>
          <p:cNvSpPr>
            <a:spLocks noGrp="1"/>
          </p:cNvSpPr>
          <p:nvPr>
            <p:ph type="ftr" sz="quarter" idx="10"/>
          </p:nvPr>
        </p:nvSpPr>
        <p:spPr/>
        <p:txBody>
          <a:bodyPr/>
          <a:lstStyle/>
          <a:p>
            <a:pPr>
              <a:defRPr/>
            </a:pPr>
            <a:endParaRPr lang="es-ES"/>
          </a:p>
        </p:txBody>
      </p:sp>
      <p:sp>
        <p:nvSpPr>
          <p:cNvPr id="5" name="4 Marcador de número de diapositiva"/>
          <p:cNvSpPr>
            <a:spLocks noGrp="1"/>
          </p:cNvSpPr>
          <p:nvPr>
            <p:ph type="sldNum" sz="quarter" idx="11"/>
          </p:nvPr>
        </p:nvSpPr>
        <p:spPr/>
        <p:txBody>
          <a:bodyPr/>
          <a:lstStyle/>
          <a:p>
            <a:pPr>
              <a:defRPr/>
            </a:pPr>
            <a:fld id="{77ED1161-3A70-44C1-9507-3C8A8F4AB74E}" type="slidenum">
              <a:rPr lang="es-ES" smtClean="0"/>
              <a:pPr>
                <a:defRPr/>
              </a:pPr>
              <a:t>6</a:t>
            </a:fld>
            <a:endParaRPr lang="es-ES"/>
          </a:p>
        </p:txBody>
      </p:sp>
    </p:spTree>
    <p:extLst>
      <p:ext uri="{BB962C8B-B14F-4D97-AF65-F5344CB8AC3E}">
        <p14:creationId xmlns:p14="http://schemas.microsoft.com/office/powerpoint/2010/main" val="3321383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 name="Imagen 9" descr="pleca-pprta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480619"/>
          </a:xfrm>
          <a:prstGeom prst="rect">
            <a:avLst/>
          </a:prstGeom>
        </p:spPr>
      </p:pic>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70FED45-516F-F04C-8A59-FECF1E9B21B8}" type="datetimeFigureOut">
              <a:rPr lang="es-ES" smtClean="0"/>
              <a:t>30/08/2019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75838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70FED45-516F-F04C-8A59-FECF1E9B21B8}" type="datetimeFigureOut">
              <a:rPr lang="es-ES" smtClean="0"/>
              <a:t>30/08/2019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234133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70FED45-516F-F04C-8A59-FECF1E9B21B8}" type="datetimeFigureOut">
              <a:rPr lang="es-ES" smtClean="0"/>
              <a:t>30/08/2019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214554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70FED45-516F-F04C-8A59-FECF1E9B21B8}" type="datetimeFigureOut">
              <a:rPr lang="es-ES" smtClean="0"/>
              <a:t>30/08/2019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95521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70FED45-516F-F04C-8A59-FECF1E9B21B8}" type="datetimeFigureOut">
              <a:rPr lang="es-ES" smtClean="0"/>
              <a:t>30/08/2019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51654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70FED45-516F-F04C-8A59-FECF1E9B21B8}" type="datetimeFigureOut">
              <a:rPr lang="es-ES" smtClean="0"/>
              <a:t>30/08/2019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299784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70FED45-516F-F04C-8A59-FECF1E9B21B8}" type="datetimeFigureOut">
              <a:rPr lang="es-ES" smtClean="0"/>
              <a:t>30/08/2019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266920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70FED45-516F-F04C-8A59-FECF1E9B21B8}" type="datetimeFigureOut">
              <a:rPr lang="es-ES" smtClean="0"/>
              <a:t>30/08/2019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195174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0FED45-516F-F04C-8A59-FECF1E9B21B8}" type="datetimeFigureOut">
              <a:rPr lang="es-ES" smtClean="0"/>
              <a:t>30/08/2019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424911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70FED45-516F-F04C-8A59-FECF1E9B21B8}" type="datetimeFigureOut">
              <a:rPr lang="es-ES" smtClean="0"/>
              <a:t>30/08/2019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159376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70FED45-516F-F04C-8A59-FECF1E9B21B8}" type="datetimeFigureOut">
              <a:rPr lang="es-ES" smtClean="0"/>
              <a:t>30/08/2019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8B979-7932-8A49-88DA-1F292456B7DF}" type="slidenum">
              <a:rPr lang="es-ES" smtClean="0"/>
              <a:t>‹Nº›</a:t>
            </a:fld>
            <a:endParaRPr lang="es-ES"/>
          </a:p>
        </p:txBody>
      </p:sp>
    </p:spTree>
    <p:extLst>
      <p:ext uri="{BB962C8B-B14F-4D97-AF65-F5344CB8AC3E}">
        <p14:creationId xmlns:p14="http://schemas.microsoft.com/office/powerpoint/2010/main" val="44298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n 15"/>
          <p:cNvPicPr>
            <a:picLocks noChangeAspect="1"/>
          </p:cNvPicPr>
          <p:nvPr userDrawn="1"/>
        </p:nvPicPr>
        <p:blipFill rotWithShape="1">
          <a:blip r:embed="rId13"/>
          <a:srcRect l="1159" r="1159"/>
          <a:stretch/>
        </p:blipFill>
        <p:spPr>
          <a:xfrm>
            <a:off x="0" y="-72008"/>
            <a:ext cx="9144000" cy="692696"/>
          </a:xfrm>
          <a:prstGeom prst="rect">
            <a:avLst/>
          </a:prstGeom>
        </p:spPr>
      </p:pic>
      <p:sp>
        <p:nvSpPr>
          <p:cNvPr id="2" name="Marcador de título 1"/>
          <p:cNvSpPr>
            <a:spLocks noGrp="1"/>
          </p:cNvSpPr>
          <p:nvPr>
            <p:ph type="title"/>
          </p:nvPr>
        </p:nvSpPr>
        <p:spPr>
          <a:xfrm>
            <a:off x="467544" y="629816"/>
            <a:ext cx="8229600" cy="998984"/>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67544" y="1772816"/>
            <a:ext cx="8229600" cy="4353347"/>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FED45-516F-F04C-8A59-FECF1E9B21B8}" type="datetimeFigureOut">
              <a:rPr lang="es-ES" smtClean="0"/>
              <a:t>30/08/2019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8B979-7932-8A49-88DA-1F292456B7DF}" type="slidenum">
              <a:rPr lang="es-ES" smtClean="0"/>
              <a:t>‹Nº›</a:t>
            </a:fld>
            <a:endParaRPr lang="es-ES"/>
          </a:p>
        </p:txBody>
      </p:sp>
      <p:sp>
        <p:nvSpPr>
          <p:cNvPr id="11" name="CuadroTexto 10"/>
          <p:cNvSpPr txBox="1"/>
          <p:nvPr userDrawn="1"/>
        </p:nvSpPr>
        <p:spPr>
          <a:xfrm>
            <a:off x="369418" y="86435"/>
            <a:ext cx="8451054" cy="246221"/>
          </a:xfrm>
          <a:prstGeom prst="rect">
            <a:avLst/>
          </a:prstGeom>
          <a:noFill/>
        </p:spPr>
        <p:txBody>
          <a:bodyPr wrap="square" rtlCol="0">
            <a:spAutoFit/>
          </a:bodyPr>
          <a:lstStyle/>
          <a:p>
            <a:pPr algn="r"/>
            <a:r>
              <a:rPr lang="es-ES" sz="1000" dirty="0">
                <a:solidFill>
                  <a:srgbClr val="000000">
                    <a:alpha val="80000"/>
                  </a:srgbClr>
                </a:solidFill>
                <a:effectLst>
                  <a:outerShdw blurRad="50800" dist="38100" dir="2700000" algn="tl" rotWithShape="0">
                    <a:schemeClr val="bg1">
                      <a:lumMod val="65000"/>
                      <a:alpha val="43000"/>
                    </a:schemeClr>
                  </a:outerShdw>
                </a:effectLst>
              </a:rPr>
              <a:t>UNIVERSIDAD NACIONAL AUTÓNOMA DE MÉXICO</a:t>
            </a:r>
          </a:p>
        </p:txBody>
      </p:sp>
    </p:spTree>
    <p:extLst>
      <p:ext uri="{BB962C8B-B14F-4D97-AF65-F5344CB8AC3E}">
        <p14:creationId xmlns:p14="http://schemas.microsoft.com/office/powerpoint/2010/main" val="130517950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457200" rtl="0" eaLnBrk="1" latinLnBrk="0" hangingPunct="1">
        <a:spcBef>
          <a:spcPct val="0"/>
        </a:spcBef>
        <a:buNone/>
        <a:defRPr sz="3200" kern="1200">
          <a:solidFill>
            <a:schemeClr val="tx1"/>
          </a:solidFill>
          <a:latin typeface="Candara"/>
          <a:ea typeface="+mj-ea"/>
          <a:cs typeface="Candar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Candara"/>
          <a:ea typeface="+mn-ea"/>
          <a:cs typeface="Candara"/>
        </a:defRPr>
      </a:lvl1pPr>
      <a:lvl2pPr marL="742950" indent="-285750" algn="l" defTabSz="457200" rtl="0" eaLnBrk="1" latinLnBrk="0" hangingPunct="1">
        <a:spcBef>
          <a:spcPct val="20000"/>
        </a:spcBef>
        <a:buFont typeface="Arial"/>
        <a:buChar char="–"/>
        <a:defRPr sz="2000" kern="1200">
          <a:solidFill>
            <a:schemeClr val="tx1"/>
          </a:solidFill>
          <a:latin typeface="Candara"/>
          <a:ea typeface="+mn-ea"/>
          <a:cs typeface="Candara"/>
        </a:defRPr>
      </a:lvl2pPr>
      <a:lvl3pPr marL="1143000" indent="-228600" algn="l" defTabSz="457200" rtl="0" eaLnBrk="1" latinLnBrk="0" hangingPunct="1">
        <a:spcBef>
          <a:spcPct val="20000"/>
        </a:spcBef>
        <a:buFont typeface="Arial"/>
        <a:buChar char="•"/>
        <a:defRPr sz="1800" kern="1200">
          <a:solidFill>
            <a:schemeClr val="tx1"/>
          </a:solidFill>
          <a:latin typeface="Candara"/>
          <a:ea typeface="+mn-ea"/>
          <a:cs typeface="Candara"/>
        </a:defRPr>
      </a:lvl3pPr>
      <a:lvl4pPr marL="1600200" indent="-228600" algn="l" defTabSz="457200" rtl="0" eaLnBrk="1" latinLnBrk="0" hangingPunct="1">
        <a:spcBef>
          <a:spcPct val="20000"/>
        </a:spcBef>
        <a:buFont typeface="Arial"/>
        <a:buChar char="–"/>
        <a:defRPr sz="1600" kern="1200">
          <a:solidFill>
            <a:schemeClr val="tx1"/>
          </a:solidFill>
          <a:latin typeface="Candara"/>
          <a:ea typeface="+mn-ea"/>
          <a:cs typeface="Candara"/>
        </a:defRPr>
      </a:lvl4pPr>
      <a:lvl5pPr marL="2057400" indent="-228600" algn="l" defTabSz="457200" rtl="0" eaLnBrk="1" latinLnBrk="0" hangingPunct="1">
        <a:spcBef>
          <a:spcPct val="20000"/>
        </a:spcBef>
        <a:buFont typeface="Arial"/>
        <a:buChar char="»"/>
        <a:defRPr sz="16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3645024"/>
            <a:ext cx="7992888" cy="2520280"/>
          </a:xfrm>
        </p:spPr>
        <p:txBody>
          <a:bodyPr anchor="t">
            <a:noAutofit/>
          </a:bodyPr>
          <a:lstStyle/>
          <a:p>
            <a:pPr>
              <a:lnSpc>
                <a:spcPct val="130000"/>
              </a:lnSpc>
              <a:spcBef>
                <a:spcPts val="2400"/>
              </a:spcBef>
            </a:pPr>
            <a:r>
              <a:rPr lang="es-MX" b="1" dirty="0"/>
              <a:t>Estrategia de implementación para los sistemas de gestión de servicios de TI:</a:t>
            </a:r>
            <a:br>
              <a:rPr lang="es-MX" dirty="0"/>
            </a:br>
            <a:r>
              <a:rPr lang="es-MX" sz="2400" i="1" dirty="0"/>
              <a:t>Data Center </a:t>
            </a:r>
            <a:r>
              <a:rPr lang="en-US" sz="2400" i="1" dirty="0"/>
              <a:t>Infrastructure</a:t>
            </a:r>
            <a:r>
              <a:rPr lang="es-MX" sz="2400" i="1" dirty="0"/>
              <a:t> Management y SCG</a:t>
            </a:r>
            <a:br>
              <a:rPr lang="es-MX" sz="2400" dirty="0"/>
            </a:br>
            <a:br>
              <a:rPr lang="es-MX" sz="2400" dirty="0"/>
            </a:br>
            <a:endParaRPr lang="es-ES" sz="1800" dirty="0">
              <a:latin typeface="Arial" pitchFamily="34" charset="0"/>
              <a:cs typeface="Arial" pitchFamily="34" charset="0"/>
            </a:endParaRPr>
          </a:p>
        </p:txBody>
      </p:sp>
      <p:cxnSp>
        <p:nvCxnSpPr>
          <p:cNvPr id="4" name="Conector recto 3"/>
          <p:cNvCxnSpPr/>
          <p:nvPr/>
        </p:nvCxnSpPr>
        <p:spPr>
          <a:xfrm>
            <a:off x="899592" y="4941168"/>
            <a:ext cx="7920880"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 name="CuadroTexto 2"/>
          <p:cNvSpPr txBox="1"/>
          <p:nvPr/>
        </p:nvSpPr>
        <p:spPr>
          <a:xfrm>
            <a:off x="755576" y="2132856"/>
            <a:ext cx="7848872" cy="307777"/>
          </a:xfrm>
          <a:prstGeom prst="rect">
            <a:avLst/>
          </a:prstGeom>
          <a:noFill/>
        </p:spPr>
        <p:txBody>
          <a:bodyPr wrap="square" rtlCol="0">
            <a:spAutoFit/>
          </a:bodyPr>
          <a:lstStyle/>
          <a:p>
            <a:r>
              <a:rPr lang="es-ES" sz="1400" dirty="0">
                <a:solidFill>
                  <a:schemeClr val="bg1">
                    <a:lumMod val="50000"/>
                  </a:schemeClr>
                </a:solidFill>
              </a:rPr>
              <a:t>UNIVERSIDAD NACIONAL AUTÓNOMA DE MÉXICO</a:t>
            </a:r>
          </a:p>
        </p:txBody>
      </p:sp>
      <p:pic>
        <p:nvPicPr>
          <p:cNvPr id="9" name="Imagen 8" descr="escudo unam UNAM GRIS.png"/>
          <p:cNvPicPr>
            <a:picLocks noChangeAspect="1"/>
          </p:cNvPicPr>
          <p:nvPr/>
        </p:nvPicPr>
        <p:blipFill rotWithShape="1">
          <a:blip r:embed="rId3" cstate="print">
            <a:extLst>
              <a:ext uri="{28A0092B-C50C-407E-A947-70E740481C1C}">
                <a14:useLocalDpi xmlns:a14="http://schemas.microsoft.com/office/drawing/2010/main" val="0"/>
              </a:ext>
            </a:extLst>
          </a:blip>
          <a:srcRect b="19919"/>
          <a:stretch/>
        </p:blipFill>
        <p:spPr>
          <a:xfrm>
            <a:off x="755576" y="908720"/>
            <a:ext cx="1154832" cy="1138221"/>
          </a:xfrm>
          <a:prstGeom prst="rect">
            <a:avLst/>
          </a:prstGeom>
        </p:spPr>
      </p:pic>
    </p:spTree>
    <p:extLst>
      <p:ext uri="{BB962C8B-B14F-4D97-AF65-F5344CB8AC3E}">
        <p14:creationId xmlns:p14="http://schemas.microsoft.com/office/powerpoint/2010/main" val="295565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473B4E2-0801-4344-BE26-FA533B93C23D}"/>
              </a:ext>
            </a:extLst>
          </p:cNvPr>
          <p:cNvPicPr>
            <a:picLocks noChangeAspect="1"/>
          </p:cNvPicPr>
          <p:nvPr/>
        </p:nvPicPr>
        <p:blipFill>
          <a:blip r:embed="rId2"/>
          <a:stretch>
            <a:fillRect/>
          </a:stretch>
        </p:blipFill>
        <p:spPr>
          <a:xfrm>
            <a:off x="279723" y="942564"/>
            <a:ext cx="7028581" cy="5852747"/>
          </a:xfrm>
          <a:prstGeom prst="rect">
            <a:avLst/>
          </a:prstGeom>
        </p:spPr>
      </p:pic>
      <p:sp>
        <p:nvSpPr>
          <p:cNvPr id="2" name="Título 1">
            <a:extLst>
              <a:ext uri="{FF2B5EF4-FFF2-40B4-BE49-F238E27FC236}">
                <a16:creationId xmlns:a16="http://schemas.microsoft.com/office/drawing/2014/main" id="{4D400A9C-776A-4230-8129-C9782BA3D31D}"/>
              </a:ext>
            </a:extLst>
          </p:cNvPr>
          <p:cNvSpPr>
            <a:spLocks noGrp="1"/>
          </p:cNvSpPr>
          <p:nvPr>
            <p:ph type="title"/>
          </p:nvPr>
        </p:nvSpPr>
        <p:spPr>
          <a:xfrm>
            <a:off x="467544" y="116632"/>
            <a:ext cx="8229600" cy="998984"/>
          </a:xfrm>
        </p:spPr>
        <p:txBody>
          <a:bodyPr/>
          <a:lstStyle/>
          <a:p>
            <a:r>
              <a:rPr lang="es-MX" b="1" i="1" dirty="0"/>
              <a:t>DCIM, </a:t>
            </a:r>
            <a:r>
              <a:rPr lang="es-ES" b="1" i="1" dirty="0"/>
              <a:t>Data Center </a:t>
            </a:r>
            <a:r>
              <a:rPr lang="es-ES" b="1" i="1" dirty="0" err="1"/>
              <a:t>Infrastructure</a:t>
            </a:r>
            <a:r>
              <a:rPr lang="es-ES" b="1" i="1" dirty="0"/>
              <a:t> Management</a:t>
            </a:r>
            <a:endParaRPr lang="es-MX" dirty="0"/>
          </a:p>
        </p:txBody>
      </p:sp>
      <p:sp>
        <p:nvSpPr>
          <p:cNvPr id="3" name="Marcador de contenido 2">
            <a:extLst>
              <a:ext uri="{FF2B5EF4-FFF2-40B4-BE49-F238E27FC236}">
                <a16:creationId xmlns:a16="http://schemas.microsoft.com/office/drawing/2014/main" id="{74697D78-4FA6-42F0-A2A0-85F7DC632E83}"/>
              </a:ext>
            </a:extLst>
          </p:cNvPr>
          <p:cNvSpPr>
            <a:spLocks noGrp="1"/>
          </p:cNvSpPr>
          <p:nvPr>
            <p:ph idx="1"/>
          </p:nvPr>
        </p:nvSpPr>
        <p:spPr>
          <a:xfrm>
            <a:off x="4716016" y="5013176"/>
            <a:ext cx="2520280" cy="2088232"/>
          </a:xfrm>
        </p:spPr>
        <p:txBody>
          <a:bodyPr>
            <a:normAutofit fontScale="70000" lnSpcReduction="20000"/>
          </a:bodyPr>
          <a:lstStyle/>
          <a:p>
            <a:pPr marL="0" indent="0" algn="just">
              <a:buNone/>
            </a:pPr>
            <a:endParaRPr lang="es-MX" dirty="0"/>
          </a:p>
          <a:p>
            <a:pPr marL="0" indent="0" algn="just">
              <a:buNone/>
            </a:pPr>
            <a:r>
              <a:rPr lang="es-ES" dirty="0" err="1"/>
              <a:t>OpenDCIM</a:t>
            </a:r>
            <a:r>
              <a:rPr lang="es-ES" dirty="0"/>
              <a:t> permite tener el inventario físico de los activos de los centros de datos, así como administrar los espacios, la energía eléctrica y condiciones ambientales. </a:t>
            </a:r>
            <a:endParaRPr lang="es-MX" dirty="0"/>
          </a:p>
        </p:txBody>
      </p:sp>
    </p:spTree>
    <p:extLst>
      <p:ext uri="{BB962C8B-B14F-4D97-AF65-F5344CB8AC3E}">
        <p14:creationId xmlns:p14="http://schemas.microsoft.com/office/powerpoint/2010/main" val="269782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0AEE4-99B8-414A-AEF0-6CFA056C5BAD}"/>
              </a:ext>
            </a:extLst>
          </p:cNvPr>
          <p:cNvSpPr>
            <a:spLocks noGrp="1"/>
          </p:cNvSpPr>
          <p:nvPr>
            <p:ph type="title"/>
          </p:nvPr>
        </p:nvSpPr>
        <p:spPr>
          <a:xfrm>
            <a:off x="1979712" y="6093296"/>
            <a:ext cx="5472608" cy="566936"/>
          </a:xfrm>
        </p:spPr>
        <p:txBody>
          <a:bodyPr>
            <a:normAutofit/>
          </a:bodyPr>
          <a:lstStyle/>
          <a:p>
            <a:r>
              <a:rPr lang="es-MX" sz="2000" dirty="0"/>
              <a:t>Sistema de ayuda.telecom.unam.mx</a:t>
            </a:r>
          </a:p>
        </p:txBody>
      </p:sp>
      <p:pic>
        <p:nvPicPr>
          <p:cNvPr id="4" name="Imagen 3">
            <a:extLst>
              <a:ext uri="{FF2B5EF4-FFF2-40B4-BE49-F238E27FC236}">
                <a16:creationId xmlns:a16="http://schemas.microsoft.com/office/drawing/2014/main" id="{12A22742-4195-4E43-B3C1-BA77FA40E32E}"/>
              </a:ext>
            </a:extLst>
          </p:cNvPr>
          <p:cNvPicPr>
            <a:picLocks noChangeAspect="1"/>
          </p:cNvPicPr>
          <p:nvPr/>
        </p:nvPicPr>
        <p:blipFill>
          <a:blip r:embed="rId2"/>
          <a:stretch>
            <a:fillRect/>
          </a:stretch>
        </p:blipFill>
        <p:spPr>
          <a:xfrm>
            <a:off x="395536" y="576064"/>
            <a:ext cx="6270438" cy="5517232"/>
          </a:xfrm>
          <a:prstGeom prst="rect">
            <a:avLst/>
          </a:prstGeom>
        </p:spPr>
      </p:pic>
    </p:spTree>
    <p:extLst>
      <p:ext uri="{BB962C8B-B14F-4D97-AF65-F5344CB8AC3E}">
        <p14:creationId xmlns:p14="http://schemas.microsoft.com/office/powerpoint/2010/main" val="407470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46C24-B2F9-4C53-B68A-A8A1A7D4C809}"/>
              </a:ext>
            </a:extLst>
          </p:cNvPr>
          <p:cNvSpPr>
            <a:spLocks noGrp="1"/>
          </p:cNvSpPr>
          <p:nvPr>
            <p:ph type="title"/>
          </p:nvPr>
        </p:nvSpPr>
        <p:spPr/>
        <p:txBody>
          <a:bodyPr/>
          <a:lstStyle/>
          <a:p>
            <a:r>
              <a:rPr lang="es-MX" b="1" dirty="0"/>
              <a:t>Sistema de Control de Gestión</a:t>
            </a:r>
            <a:endParaRPr lang="es-MX" dirty="0"/>
          </a:p>
        </p:txBody>
      </p:sp>
      <p:sp>
        <p:nvSpPr>
          <p:cNvPr id="3" name="Marcador de contenido 2">
            <a:extLst>
              <a:ext uri="{FF2B5EF4-FFF2-40B4-BE49-F238E27FC236}">
                <a16:creationId xmlns:a16="http://schemas.microsoft.com/office/drawing/2014/main" id="{C62121D2-CAE3-4039-89CD-893B36153285}"/>
              </a:ext>
            </a:extLst>
          </p:cNvPr>
          <p:cNvSpPr>
            <a:spLocks noGrp="1"/>
          </p:cNvSpPr>
          <p:nvPr>
            <p:ph idx="1"/>
          </p:nvPr>
        </p:nvSpPr>
        <p:spPr>
          <a:xfrm>
            <a:off x="467544" y="1772816"/>
            <a:ext cx="2587352" cy="4353347"/>
          </a:xfrm>
        </p:spPr>
        <p:txBody>
          <a:bodyPr>
            <a:normAutofit/>
          </a:bodyPr>
          <a:lstStyle/>
          <a:p>
            <a:r>
              <a:rPr lang="es-MX" dirty="0"/>
              <a:t>Gestión</a:t>
            </a:r>
          </a:p>
          <a:p>
            <a:r>
              <a:rPr lang="es-MX" dirty="0"/>
              <a:t>Control</a:t>
            </a:r>
          </a:p>
          <a:p>
            <a:r>
              <a:rPr lang="es-MX" dirty="0"/>
              <a:t>Seguimiento</a:t>
            </a:r>
          </a:p>
          <a:p>
            <a:r>
              <a:rPr lang="es-MX" dirty="0"/>
              <a:t>Estadísticas</a:t>
            </a:r>
          </a:p>
          <a:p>
            <a:r>
              <a:rPr lang="es-MX" dirty="0"/>
              <a:t>Métricas</a:t>
            </a:r>
          </a:p>
          <a:p>
            <a:r>
              <a:rPr lang="es-MX" dirty="0"/>
              <a:t>Reportes </a:t>
            </a:r>
          </a:p>
          <a:p>
            <a:r>
              <a:rPr lang="es-MX" dirty="0"/>
              <a:t>Histórico</a:t>
            </a:r>
          </a:p>
          <a:p>
            <a:r>
              <a:rPr lang="es-MX" dirty="0"/>
              <a:t>Conocimiento.</a:t>
            </a:r>
          </a:p>
          <a:p>
            <a:endParaRPr lang="es-MX" dirty="0"/>
          </a:p>
        </p:txBody>
      </p:sp>
      <p:pic>
        <p:nvPicPr>
          <p:cNvPr id="8194" name="Imagen 7">
            <a:extLst>
              <a:ext uri="{FF2B5EF4-FFF2-40B4-BE49-F238E27FC236}">
                <a16:creationId xmlns:a16="http://schemas.microsoft.com/office/drawing/2014/main" id="{8C330881-77B0-4DE2-9223-0E4B4F2A04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896" y="1772816"/>
            <a:ext cx="56102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86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C2E7254-8D81-4F16-ADEC-452E9C699953}"/>
              </a:ext>
            </a:extLst>
          </p:cNvPr>
          <p:cNvPicPr>
            <a:picLocks noChangeAspect="1"/>
          </p:cNvPicPr>
          <p:nvPr/>
        </p:nvPicPr>
        <p:blipFill>
          <a:blip r:embed="rId2"/>
          <a:stretch>
            <a:fillRect/>
          </a:stretch>
        </p:blipFill>
        <p:spPr>
          <a:xfrm>
            <a:off x="0" y="516674"/>
            <a:ext cx="9144000" cy="5824651"/>
          </a:xfrm>
          <a:prstGeom prst="rect">
            <a:avLst/>
          </a:prstGeom>
        </p:spPr>
      </p:pic>
    </p:spTree>
    <p:extLst>
      <p:ext uri="{BB962C8B-B14F-4D97-AF65-F5344CB8AC3E}">
        <p14:creationId xmlns:p14="http://schemas.microsoft.com/office/powerpoint/2010/main" val="139596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096B4D-FB4E-47B0-A37F-BA2096C8EC72}"/>
              </a:ext>
            </a:extLst>
          </p:cNvPr>
          <p:cNvPicPr>
            <a:picLocks noChangeAspect="1"/>
          </p:cNvPicPr>
          <p:nvPr/>
        </p:nvPicPr>
        <p:blipFill>
          <a:blip r:embed="rId2"/>
          <a:stretch>
            <a:fillRect/>
          </a:stretch>
        </p:blipFill>
        <p:spPr>
          <a:xfrm>
            <a:off x="1187624" y="530922"/>
            <a:ext cx="6624736" cy="4770286"/>
          </a:xfrm>
          <a:prstGeom prst="rect">
            <a:avLst/>
          </a:prstGeom>
        </p:spPr>
      </p:pic>
    </p:spTree>
    <p:extLst>
      <p:ext uri="{BB962C8B-B14F-4D97-AF65-F5344CB8AC3E}">
        <p14:creationId xmlns:p14="http://schemas.microsoft.com/office/powerpoint/2010/main" val="347595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956034-C92F-428E-BDBA-9833D4C08993}"/>
              </a:ext>
            </a:extLst>
          </p:cNvPr>
          <p:cNvSpPr>
            <a:spLocks noGrp="1"/>
          </p:cNvSpPr>
          <p:nvPr>
            <p:ph type="title"/>
          </p:nvPr>
        </p:nvSpPr>
        <p:spPr/>
        <p:txBody>
          <a:bodyPr/>
          <a:lstStyle/>
          <a:p>
            <a:r>
              <a:rPr lang="es-MX" dirty="0"/>
              <a:t>Hitos</a:t>
            </a:r>
          </a:p>
        </p:txBody>
      </p:sp>
      <p:sp>
        <p:nvSpPr>
          <p:cNvPr id="3" name="Marcador de contenido 2">
            <a:extLst>
              <a:ext uri="{FF2B5EF4-FFF2-40B4-BE49-F238E27FC236}">
                <a16:creationId xmlns:a16="http://schemas.microsoft.com/office/drawing/2014/main" id="{60636F23-052D-4B39-90E4-B1825298E148}"/>
              </a:ext>
            </a:extLst>
          </p:cNvPr>
          <p:cNvSpPr>
            <a:spLocks noGrp="1"/>
          </p:cNvSpPr>
          <p:nvPr>
            <p:ph idx="1"/>
          </p:nvPr>
        </p:nvSpPr>
        <p:spPr>
          <a:xfrm>
            <a:off x="467544" y="1595933"/>
            <a:ext cx="8064896" cy="4785395"/>
          </a:xfrm>
        </p:spPr>
        <p:txBody>
          <a:bodyPr>
            <a:normAutofit/>
          </a:bodyPr>
          <a:lstStyle/>
          <a:p>
            <a:pPr algn="just"/>
            <a:r>
              <a:rPr lang="es-MX" dirty="0"/>
              <a:t>Resistencia al cambio.</a:t>
            </a:r>
          </a:p>
          <a:p>
            <a:pPr algn="just"/>
            <a:r>
              <a:rPr lang="es-MX" b="1" dirty="0">
                <a:solidFill>
                  <a:schemeClr val="tx2"/>
                </a:solidFill>
              </a:rPr>
              <a:t>Respaldo de la alta dirección.</a:t>
            </a:r>
          </a:p>
          <a:p>
            <a:pPr algn="just"/>
            <a:r>
              <a:rPr lang="es-MX" dirty="0"/>
              <a:t>Levantamiento correcto de los requerimientos</a:t>
            </a:r>
          </a:p>
          <a:p>
            <a:pPr marL="0" indent="0" algn="just">
              <a:buNone/>
            </a:pPr>
            <a:r>
              <a:rPr lang="es-MX" sz="1700" dirty="0"/>
              <a:t>         Favorecer una base firme en la arquitectura, el diseño y el desarrollo de la solución</a:t>
            </a:r>
          </a:p>
          <a:p>
            <a:pPr algn="just"/>
            <a:r>
              <a:rPr lang="es-MX" dirty="0"/>
              <a:t>Pruebas basadas en los supuestos del usuario </a:t>
            </a:r>
          </a:p>
          <a:p>
            <a:pPr marL="0" indent="0" algn="just">
              <a:buNone/>
            </a:pPr>
            <a:r>
              <a:rPr lang="es-MX" sz="1700" dirty="0"/>
              <a:t>        Controlar el crecimiento de los requerimientos. </a:t>
            </a:r>
            <a:endParaRPr lang="es-MX" dirty="0"/>
          </a:p>
          <a:p>
            <a:pPr algn="just"/>
            <a:r>
              <a:rPr lang="es-MX" b="1" dirty="0">
                <a:solidFill>
                  <a:schemeClr val="tx2"/>
                </a:solidFill>
              </a:rPr>
              <a:t>Identificar a los actores claves en cada proceso durante la entrega de los servicios</a:t>
            </a:r>
          </a:p>
          <a:p>
            <a:pPr marL="0" indent="0" algn="just">
              <a:buNone/>
            </a:pPr>
            <a:endParaRPr lang="es-MX" dirty="0"/>
          </a:p>
          <a:p>
            <a:pPr marL="0" indent="0" algn="ctr">
              <a:buNone/>
            </a:pPr>
            <a:r>
              <a:rPr lang="es-MX" b="1" i="1" u="sng" dirty="0">
                <a:solidFill>
                  <a:schemeClr val="tx2"/>
                </a:solidFill>
                <a:latin typeface="Candara" panose="020E0502030303020204" pitchFamily="34" charset="0"/>
              </a:rPr>
              <a:t>“Hacer del usuario también parte del proyecto”</a:t>
            </a:r>
          </a:p>
          <a:p>
            <a:endParaRPr lang="es-MX" dirty="0"/>
          </a:p>
        </p:txBody>
      </p:sp>
    </p:spTree>
    <p:extLst>
      <p:ext uri="{BB962C8B-B14F-4D97-AF65-F5344CB8AC3E}">
        <p14:creationId xmlns:p14="http://schemas.microsoft.com/office/powerpoint/2010/main" val="994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B9FD111-5A79-456A-B797-509DEE69E8B2}"/>
              </a:ext>
            </a:extLst>
          </p:cNvPr>
          <p:cNvSpPr>
            <a:spLocks noGrp="1"/>
          </p:cNvSpPr>
          <p:nvPr>
            <p:ph idx="1"/>
          </p:nvPr>
        </p:nvSpPr>
        <p:spPr>
          <a:xfrm>
            <a:off x="468313" y="1773238"/>
            <a:ext cx="8229600" cy="3416320"/>
          </a:xfrm>
          <a:prstGeom prst="rect">
            <a:avLst/>
          </a:prstGeom>
        </p:spPr>
        <p:txBody>
          <a:bodyPr wrap="square">
            <a:spAutoFit/>
          </a:bodyPr>
          <a:lstStyle/>
          <a:p>
            <a:pPr algn="just"/>
            <a:r>
              <a:rPr lang="es-MX" dirty="0">
                <a:solidFill>
                  <a:schemeClr val="tx2"/>
                </a:solidFill>
              </a:rPr>
              <a:t>El cambiar de paradigma tecnológico se ha vuelto más común, pues después de un periodo de tiempo determinado este es sustituido por uno nuevo, lo que provoca grandes cambios en la organización y ahora mismo estamos en la implementación de un nuevo sistema GLPI que será el futuro de estos dos que ya implementamos; ahora la organización ya ha visto los beneficios obtenidos de estos y está preparada para los próximos cambios por venir.</a:t>
            </a:r>
          </a:p>
        </p:txBody>
      </p:sp>
      <p:sp>
        <p:nvSpPr>
          <p:cNvPr id="5" name="Título 4">
            <a:extLst>
              <a:ext uri="{FF2B5EF4-FFF2-40B4-BE49-F238E27FC236}">
                <a16:creationId xmlns:a16="http://schemas.microsoft.com/office/drawing/2014/main" id="{FA6E481E-A23A-4536-ADB3-FF1839EA66B7}"/>
              </a:ext>
            </a:extLst>
          </p:cNvPr>
          <p:cNvSpPr txBox="1">
            <a:spLocks noGrp="1"/>
          </p:cNvSpPr>
          <p:nvPr>
            <p:ph type="title"/>
          </p:nvPr>
        </p:nvSpPr>
        <p:spPr>
          <a:xfrm>
            <a:off x="468313" y="630238"/>
            <a:ext cx="8229600" cy="998537"/>
          </a:xfrm>
          <a:prstGeom prst="rect">
            <a:avLst/>
          </a:prstGeom>
          <a:noFill/>
        </p:spPr>
        <p:txBody>
          <a:bodyPr wrap="square" rtlCol="0">
            <a:spAutoFit/>
          </a:bodyPr>
          <a:lstStyle/>
          <a:p>
            <a:pPr>
              <a:lnSpc>
                <a:spcPct val="130000"/>
              </a:lnSpc>
              <a:spcBef>
                <a:spcPts val="0"/>
              </a:spcBef>
            </a:pPr>
            <a:r>
              <a:rPr lang="es-MX" dirty="0"/>
              <a:t>Acciones futuras</a:t>
            </a:r>
            <a:endParaRPr lang="es-MX" sz="1600" dirty="0"/>
          </a:p>
          <a:p>
            <a:endParaRPr lang="es-MX" dirty="0"/>
          </a:p>
        </p:txBody>
      </p:sp>
    </p:spTree>
    <p:extLst>
      <p:ext uri="{BB962C8B-B14F-4D97-AF65-F5344CB8AC3E}">
        <p14:creationId xmlns:p14="http://schemas.microsoft.com/office/powerpoint/2010/main" val="236942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E9CFFE9-2115-4787-A5BE-AB2ED86AE0B9}"/>
              </a:ext>
            </a:extLst>
          </p:cNvPr>
          <p:cNvPicPr>
            <a:picLocks noChangeAspect="1"/>
          </p:cNvPicPr>
          <p:nvPr/>
        </p:nvPicPr>
        <p:blipFill>
          <a:blip r:embed="rId2"/>
          <a:stretch>
            <a:fillRect/>
          </a:stretch>
        </p:blipFill>
        <p:spPr>
          <a:xfrm>
            <a:off x="20719" y="404664"/>
            <a:ext cx="5775417" cy="4437534"/>
          </a:xfrm>
          <a:prstGeom prst="rect">
            <a:avLst/>
          </a:prstGeom>
        </p:spPr>
      </p:pic>
      <p:pic>
        <p:nvPicPr>
          <p:cNvPr id="4" name="Imagen 3">
            <a:extLst>
              <a:ext uri="{FF2B5EF4-FFF2-40B4-BE49-F238E27FC236}">
                <a16:creationId xmlns:a16="http://schemas.microsoft.com/office/drawing/2014/main" id="{B89066C0-C699-4DDE-BBFC-7A747DE471B8}"/>
              </a:ext>
            </a:extLst>
          </p:cNvPr>
          <p:cNvPicPr>
            <a:picLocks noChangeAspect="1"/>
          </p:cNvPicPr>
          <p:nvPr/>
        </p:nvPicPr>
        <p:blipFill>
          <a:blip r:embed="rId3"/>
          <a:stretch>
            <a:fillRect/>
          </a:stretch>
        </p:blipFill>
        <p:spPr>
          <a:xfrm>
            <a:off x="3436122" y="3573016"/>
            <a:ext cx="5744390" cy="3384376"/>
          </a:xfrm>
          <a:prstGeom prst="rect">
            <a:avLst/>
          </a:prstGeom>
        </p:spPr>
      </p:pic>
      <p:sp>
        <p:nvSpPr>
          <p:cNvPr id="6" name="CuadroTexto 5">
            <a:extLst>
              <a:ext uri="{FF2B5EF4-FFF2-40B4-BE49-F238E27FC236}">
                <a16:creationId xmlns:a16="http://schemas.microsoft.com/office/drawing/2014/main" id="{4E7A72D0-36A3-49D5-804F-D0430768EEF8}"/>
              </a:ext>
            </a:extLst>
          </p:cNvPr>
          <p:cNvSpPr txBox="1"/>
          <p:nvPr/>
        </p:nvSpPr>
        <p:spPr>
          <a:xfrm>
            <a:off x="467544" y="-27384"/>
            <a:ext cx="2664296" cy="729430"/>
          </a:xfrm>
          <a:prstGeom prst="rect">
            <a:avLst/>
          </a:prstGeom>
          <a:noFill/>
        </p:spPr>
        <p:txBody>
          <a:bodyPr wrap="square" rtlCol="0">
            <a:spAutoFit/>
          </a:bodyPr>
          <a:lstStyle/>
          <a:p>
            <a:pPr>
              <a:lnSpc>
                <a:spcPct val="130000"/>
              </a:lnSpc>
              <a:spcBef>
                <a:spcPts val="0"/>
              </a:spcBef>
            </a:pPr>
            <a:r>
              <a:rPr lang="es-MX" dirty="0"/>
              <a:t>Acciones futuras</a:t>
            </a:r>
            <a:endParaRPr lang="es-MX" sz="1600" dirty="0"/>
          </a:p>
          <a:p>
            <a:endParaRPr lang="es-MX" dirty="0"/>
          </a:p>
        </p:txBody>
      </p:sp>
      <p:sp>
        <p:nvSpPr>
          <p:cNvPr id="2" name="CuadroTexto 1">
            <a:extLst>
              <a:ext uri="{FF2B5EF4-FFF2-40B4-BE49-F238E27FC236}">
                <a16:creationId xmlns:a16="http://schemas.microsoft.com/office/drawing/2014/main" id="{EABC3FB1-5CE5-46E1-B104-4E2827BD167E}"/>
              </a:ext>
            </a:extLst>
          </p:cNvPr>
          <p:cNvSpPr txBox="1"/>
          <p:nvPr/>
        </p:nvSpPr>
        <p:spPr>
          <a:xfrm>
            <a:off x="6300192" y="1052736"/>
            <a:ext cx="2232248" cy="461665"/>
          </a:xfrm>
          <a:prstGeom prst="rect">
            <a:avLst/>
          </a:prstGeom>
          <a:noFill/>
        </p:spPr>
        <p:txBody>
          <a:bodyPr wrap="square" rtlCol="0">
            <a:spAutoFit/>
          </a:bodyPr>
          <a:lstStyle/>
          <a:p>
            <a:r>
              <a:rPr lang="es-MX" sz="2400" b="1" dirty="0"/>
              <a:t>GLPI</a:t>
            </a:r>
          </a:p>
        </p:txBody>
      </p:sp>
    </p:spTree>
    <p:extLst>
      <p:ext uri="{BB962C8B-B14F-4D97-AF65-F5344CB8AC3E}">
        <p14:creationId xmlns:p14="http://schemas.microsoft.com/office/powerpoint/2010/main" val="228086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844824"/>
            <a:ext cx="8136135" cy="4680520"/>
          </a:xfrm>
        </p:spPr>
        <p:txBody>
          <a:bodyPr>
            <a:noAutofit/>
          </a:bodyPr>
          <a:lstStyle/>
          <a:p>
            <a:pPr algn="just"/>
            <a:r>
              <a:rPr lang="es-MX" sz="1800" dirty="0"/>
              <a:t>La vigilancia tecnológica es y será de suma importancia para poder identificar diversas opciones para las necesidades a las que se enfrentan las Universidades hoy en día.</a:t>
            </a:r>
          </a:p>
          <a:p>
            <a:pPr algn="just"/>
            <a:r>
              <a:rPr lang="es-MX" sz="1800" dirty="0"/>
              <a:t>La gestión de la información ha comenzado a dar sus frutos transformándose en gestión del conocimiento que les da la oportunidad de mejor toma de decisiones a nivel operativo y gerencial.</a:t>
            </a:r>
          </a:p>
          <a:p>
            <a:pPr algn="just"/>
            <a:r>
              <a:rPr lang="es-MX" sz="1800" dirty="0"/>
              <a:t>El principal acierto es el echar mano de la reingeniería, usar como base el sistema que se tenía y adaptarlo a las nuevas necesidades emergentes, acortando los tiempos de respuesta presentando una solución eficiente y efectiva para la alta dirección.</a:t>
            </a:r>
          </a:p>
          <a:p>
            <a:pPr algn="just"/>
            <a:r>
              <a:rPr lang="es-MX" sz="1800" dirty="0"/>
              <a:t>El código abierto se ha vuelto tan estratégico para las organizaciones.</a:t>
            </a:r>
          </a:p>
          <a:p>
            <a:pPr algn="just"/>
            <a:r>
              <a:rPr lang="es-MX" sz="1800" dirty="0"/>
              <a:t>Replicar las mejores prácticas garantiza una coherencia interna y una entrega consistente para el  usuario, cuándo y dónde sea que suceda.</a:t>
            </a:r>
          </a:p>
        </p:txBody>
      </p:sp>
      <p:sp>
        <p:nvSpPr>
          <p:cNvPr id="4" name="1 Título"/>
          <p:cNvSpPr txBox="1">
            <a:spLocks/>
          </p:cNvSpPr>
          <p:nvPr/>
        </p:nvSpPr>
        <p:spPr bwMode="auto">
          <a:xfrm>
            <a:off x="468312" y="620713"/>
            <a:ext cx="842416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lang="es-MX" sz="3200" dirty="0">
                <a:solidFill>
                  <a:srgbClr val="000000"/>
                </a:solidFill>
                <a:latin typeface="Candara"/>
                <a:ea typeface="+mj-ea"/>
                <a:cs typeface="Candara"/>
              </a:rPr>
              <a:t>Conclusión</a:t>
            </a:r>
            <a:endParaRPr lang="es-MX" sz="3200" noProof="0" dirty="0">
              <a:solidFill>
                <a:srgbClr val="000000"/>
              </a:solidFill>
              <a:latin typeface="Candara"/>
              <a:ea typeface="+mj-ea"/>
              <a:cs typeface="Candara"/>
            </a:endParaRPr>
          </a:p>
        </p:txBody>
      </p:sp>
      <p:sp>
        <p:nvSpPr>
          <p:cNvPr id="5" name="Rectángulo 4">
            <a:extLst>
              <a:ext uri="{FF2B5EF4-FFF2-40B4-BE49-F238E27FC236}">
                <a16:creationId xmlns:a16="http://schemas.microsoft.com/office/drawing/2014/main" id="{4C57E53C-5C92-4EB9-9526-83738428D5A8}"/>
              </a:ext>
            </a:extLst>
          </p:cNvPr>
          <p:cNvSpPr/>
          <p:nvPr/>
        </p:nvSpPr>
        <p:spPr>
          <a:xfrm>
            <a:off x="0" y="6165304"/>
            <a:ext cx="9144000" cy="648072"/>
          </a:xfrm>
          <a:prstGeom prst="rect">
            <a:avLst/>
          </a:prstGeom>
          <a:solidFill>
            <a:srgbClr val="4DC4FF"/>
          </a:solidFill>
          <a:ln>
            <a:solidFill>
              <a:srgbClr val="4C9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3F12EF3F-3048-475E-82E7-EAF358B0FC7D}"/>
              </a:ext>
            </a:extLst>
          </p:cNvPr>
          <p:cNvSpPr txBox="1"/>
          <p:nvPr/>
        </p:nvSpPr>
        <p:spPr>
          <a:xfrm>
            <a:off x="756346" y="6165304"/>
            <a:ext cx="8136134" cy="646331"/>
          </a:xfrm>
          <a:prstGeom prst="rect">
            <a:avLst/>
          </a:prstGeom>
          <a:noFill/>
        </p:spPr>
        <p:txBody>
          <a:bodyPr wrap="square" rtlCol="0">
            <a:spAutoFit/>
          </a:bodyPr>
          <a:lstStyle/>
          <a:p>
            <a:pPr algn="r"/>
            <a:r>
              <a:rPr lang="es-MX" i="1" dirty="0">
                <a:solidFill>
                  <a:schemeClr val="bg1"/>
                </a:solidFill>
              </a:rPr>
              <a:t>G R A C I A S                                               M.I.A.  Yazmin Reyes Torres                       yazdia@unam.mx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4137646" y="1762225"/>
            <a:ext cx="4536504" cy="3682999"/>
          </a:xfrm>
        </p:spPr>
        <p:txBody>
          <a:bodyPr>
            <a:normAutofit/>
          </a:bodyPr>
          <a:lstStyle/>
          <a:p>
            <a:pPr marL="180975" indent="-180975">
              <a:lnSpc>
                <a:spcPct val="130000"/>
              </a:lnSpc>
              <a:spcBef>
                <a:spcPts val="0"/>
              </a:spcBef>
            </a:pPr>
            <a:r>
              <a:rPr lang="es-MX" sz="1800" dirty="0"/>
              <a:t>Numeralia</a:t>
            </a:r>
          </a:p>
          <a:p>
            <a:pPr marL="180975" indent="-180975">
              <a:lnSpc>
                <a:spcPct val="130000"/>
              </a:lnSpc>
              <a:spcBef>
                <a:spcPts val="0"/>
              </a:spcBef>
            </a:pPr>
            <a:r>
              <a:rPr lang="es-MX" sz="1800" dirty="0"/>
              <a:t>Retos</a:t>
            </a:r>
          </a:p>
          <a:p>
            <a:pPr marL="180975" indent="-180975">
              <a:lnSpc>
                <a:spcPct val="130000"/>
              </a:lnSpc>
              <a:spcBef>
                <a:spcPts val="0"/>
              </a:spcBef>
              <a:buFont typeface="Arial" pitchFamily="34" charset="0"/>
              <a:buChar char="•"/>
            </a:pPr>
            <a:r>
              <a:rPr lang="es-MX" sz="1800" dirty="0"/>
              <a:t>Contexto</a:t>
            </a:r>
          </a:p>
          <a:p>
            <a:pPr marL="180975" indent="-180975">
              <a:lnSpc>
                <a:spcPct val="130000"/>
              </a:lnSpc>
              <a:spcBef>
                <a:spcPts val="0"/>
              </a:spcBef>
              <a:buFont typeface="Arial" pitchFamily="34" charset="0"/>
              <a:buChar char="•"/>
            </a:pPr>
            <a:r>
              <a:rPr lang="es-MX" sz="1800" dirty="0"/>
              <a:t>Paradigma</a:t>
            </a:r>
          </a:p>
          <a:p>
            <a:pPr marL="180975" indent="-180975">
              <a:lnSpc>
                <a:spcPct val="130000"/>
              </a:lnSpc>
              <a:spcBef>
                <a:spcPts val="0"/>
              </a:spcBef>
              <a:buFont typeface="Arial" pitchFamily="34" charset="0"/>
              <a:buChar char="•"/>
            </a:pPr>
            <a:r>
              <a:rPr lang="es-MX" sz="1800" dirty="0"/>
              <a:t>Estrategia y puesta en marcha</a:t>
            </a:r>
          </a:p>
          <a:p>
            <a:pPr marL="180975" indent="-180975">
              <a:lnSpc>
                <a:spcPct val="130000"/>
              </a:lnSpc>
              <a:spcBef>
                <a:spcPts val="0"/>
              </a:spcBef>
              <a:buFont typeface="Arial" pitchFamily="34" charset="0"/>
              <a:buChar char="•"/>
            </a:pPr>
            <a:r>
              <a:rPr lang="es-MX" sz="1800" dirty="0"/>
              <a:t>Conclusión </a:t>
            </a:r>
          </a:p>
          <a:p>
            <a:pPr marL="180975" indent="-180975">
              <a:lnSpc>
                <a:spcPct val="130000"/>
              </a:lnSpc>
              <a:spcBef>
                <a:spcPts val="0"/>
              </a:spcBef>
              <a:buFont typeface="Arial" pitchFamily="34" charset="0"/>
              <a:buChar char="•"/>
            </a:pPr>
            <a:r>
              <a:rPr lang="es-MX" sz="1800" dirty="0"/>
              <a:t>Acciones futuras</a:t>
            </a:r>
            <a:endParaRPr lang="es-MX" sz="1600" dirty="0">
              <a:solidFill>
                <a:schemeClr val="tx1"/>
              </a:solidFill>
            </a:endParaRPr>
          </a:p>
          <a:p>
            <a:pPr lvl="1">
              <a:lnSpc>
                <a:spcPct val="130000"/>
              </a:lnSpc>
            </a:pPr>
            <a:endParaRPr lang="es-MX" sz="1600" dirty="0">
              <a:solidFill>
                <a:schemeClr val="tx1"/>
              </a:solidFill>
            </a:endParaRPr>
          </a:p>
          <a:p>
            <a:pPr lvl="1">
              <a:lnSpc>
                <a:spcPct val="130000"/>
              </a:lnSpc>
            </a:pPr>
            <a:endParaRPr lang="es-MX" sz="1600" dirty="0">
              <a:solidFill>
                <a:schemeClr val="tx1"/>
              </a:solidFill>
            </a:endParaRPr>
          </a:p>
          <a:p>
            <a:pPr marL="0" indent="0">
              <a:lnSpc>
                <a:spcPct val="130000"/>
              </a:lnSpc>
              <a:buNone/>
            </a:pPr>
            <a:endParaRPr lang="es-MX" sz="2000" dirty="0">
              <a:solidFill>
                <a:srgbClr val="000000"/>
              </a:solidFill>
            </a:endParaRPr>
          </a:p>
          <a:p>
            <a:pPr marL="177800" indent="-177800">
              <a:lnSpc>
                <a:spcPct val="130000"/>
              </a:lnSpc>
              <a:buNone/>
            </a:pPr>
            <a:endParaRPr lang="es-MX" dirty="0"/>
          </a:p>
          <a:p>
            <a:pPr marL="177800" indent="-177800">
              <a:lnSpc>
                <a:spcPct val="130000"/>
              </a:lnSpc>
              <a:buNone/>
            </a:pPr>
            <a:endParaRPr lang="es-MX" sz="2000" dirty="0"/>
          </a:p>
          <a:p>
            <a:pPr marL="0">
              <a:lnSpc>
                <a:spcPct val="130000"/>
              </a:lnSpc>
              <a:buNone/>
            </a:pPr>
            <a:endParaRPr lang="es-MX" sz="2000" dirty="0"/>
          </a:p>
        </p:txBody>
      </p:sp>
      <p:sp>
        <p:nvSpPr>
          <p:cNvPr id="7" name="1 Título"/>
          <p:cNvSpPr txBox="1">
            <a:spLocks/>
          </p:cNvSpPr>
          <p:nvPr/>
        </p:nvSpPr>
        <p:spPr bwMode="auto">
          <a:xfrm>
            <a:off x="468312" y="620713"/>
            <a:ext cx="8496175"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lgn="r" eaLnBrk="0" hangingPunct="0">
              <a:defRPr/>
            </a:pPr>
            <a:r>
              <a:rPr lang="es-MX" sz="3200" noProof="0" dirty="0">
                <a:latin typeface="Candara"/>
                <a:ea typeface="+mj-ea"/>
                <a:cs typeface="Candara"/>
              </a:rPr>
              <a:t>Agenda</a:t>
            </a:r>
          </a:p>
        </p:txBody>
      </p:sp>
      <p:sp>
        <p:nvSpPr>
          <p:cNvPr id="2" name="CuadroTexto 1"/>
          <p:cNvSpPr txBox="1"/>
          <p:nvPr/>
        </p:nvSpPr>
        <p:spPr>
          <a:xfrm>
            <a:off x="468312" y="5877272"/>
            <a:ext cx="4176464" cy="276999"/>
          </a:xfrm>
          <a:prstGeom prst="rect">
            <a:avLst/>
          </a:prstGeom>
          <a:noFill/>
        </p:spPr>
        <p:txBody>
          <a:bodyPr wrap="square" rtlCol="0">
            <a:spAutoFit/>
          </a:bodyPr>
          <a:lstStyle/>
          <a:p>
            <a:r>
              <a:rPr lang="es-ES" sz="1200" dirty="0">
                <a:latin typeface="Candara"/>
                <a:cs typeface="Candara"/>
              </a:rPr>
              <a:t>Torre de Rectoría, UNAM</a:t>
            </a:r>
          </a:p>
        </p:txBody>
      </p:sp>
      <p:pic>
        <p:nvPicPr>
          <p:cNvPr id="5" name="Imagen 4">
            <a:extLst>
              <a:ext uri="{FF2B5EF4-FFF2-40B4-BE49-F238E27FC236}">
                <a16:creationId xmlns:a16="http://schemas.microsoft.com/office/drawing/2014/main" id="{6B06B3BC-11F1-4F46-A67D-F150036B18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50" y="1102420"/>
            <a:ext cx="2929887" cy="46308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468312" y="1772815"/>
            <a:ext cx="3383607" cy="4464471"/>
          </a:xfrm>
        </p:spPr>
        <p:txBody>
          <a:bodyPr>
            <a:normAutofit/>
          </a:bodyPr>
          <a:lstStyle/>
          <a:p>
            <a:pPr marL="0" indent="0">
              <a:buNone/>
            </a:pPr>
            <a:endParaRPr lang="es-MX" sz="1800" dirty="0"/>
          </a:p>
          <a:p>
            <a:r>
              <a:rPr lang="es-MX" sz="1800" dirty="0">
                <a:solidFill>
                  <a:srgbClr val="0070C0"/>
                </a:solidFill>
              </a:rPr>
              <a:t>356,530</a:t>
            </a:r>
            <a:r>
              <a:rPr lang="es-MX" sz="1800" dirty="0"/>
              <a:t>  alumnos en el ciclo escolar 2018-2019</a:t>
            </a:r>
          </a:p>
          <a:p>
            <a:pPr marL="0" indent="0">
              <a:buNone/>
            </a:pPr>
            <a:endParaRPr lang="es-MX" sz="1800" dirty="0"/>
          </a:p>
          <a:p>
            <a:r>
              <a:rPr lang="es-MX" sz="1800" dirty="0">
                <a:solidFill>
                  <a:srgbClr val="0070C0"/>
                </a:solidFill>
              </a:rPr>
              <a:t>41,318  </a:t>
            </a:r>
            <a:r>
              <a:rPr lang="es-MX" sz="1800" dirty="0"/>
              <a:t> académicos en 2019</a:t>
            </a:r>
          </a:p>
          <a:p>
            <a:pPr marL="0" indent="0">
              <a:buNone/>
            </a:pPr>
            <a:endParaRPr lang="es-MX" sz="1800" dirty="0"/>
          </a:p>
          <a:p>
            <a:r>
              <a:rPr lang="es-MX" sz="1800" dirty="0">
                <a:solidFill>
                  <a:srgbClr val="0070C0"/>
                </a:solidFill>
              </a:rPr>
              <a:t>83 mil 436</a:t>
            </a:r>
            <a:r>
              <a:rPr lang="es-MX" sz="1800" dirty="0"/>
              <a:t> computadoras propiedad de la UNAM con conexión a Internet</a:t>
            </a:r>
          </a:p>
          <a:p>
            <a:pPr marL="0" indent="0">
              <a:buNone/>
            </a:pPr>
            <a:endParaRPr lang="es-MX" sz="1800" dirty="0"/>
          </a:p>
          <a:p>
            <a:r>
              <a:rPr lang="es-MX" sz="1800" dirty="0">
                <a:solidFill>
                  <a:srgbClr val="0070C0"/>
                </a:solidFill>
              </a:rPr>
              <a:t>175,082 </a:t>
            </a:r>
            <a:r>
              <a:rPr lang="es-MX" sz="1800" dirty="0"/>
              <a:t>cuentas activas en la Red Inalámbrica Universitaria</a:t>
            </a:r>
          </a:p>
        </p:txBody>
      </p:sp>
      <p:sp>
        <p:nvSpPr>
          <p:cNvPr id="7" name="1 Título"/>
          <p:cNvSpPr txBox="1">
            <a:spLocks/>
          </p:cNvSpPr>
          <p:nvPr/>
        </p:nvSpPr>
        <p:spPr bwMode="auto">
          <a:xfrm>
            <a:off x="468312" y="620713"/>
            <a:ext cx="8496175"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lang="es-MX" sz="3200" dirty="0">
                <a:solidFill>
                  <a:srgbClr val="000000"/>
                </a:solidFill>
                <a:latin typeface="Candara"/>
                <a:ea typeface="+mj-ea"/>
                <a:cs typeface="Candara"/>
              </a:rPr>
              <a:t>NUMERALIA - UNAM</a:t>
            </a:r>
          </a:p>
        </p:txBody>
      </p:sp>
      <p:sp>
        <p:nvSpPr>
          <p:cNvPr id="8" name="CuadroTexto 7"/>
          <p:cNvSpPr txBox="1"/>
          <p:nvPr/>
        </p:nvSpPr>
        <p:spPr>
          <a:xfrm>
            <a:off x="4499992" y="6093296"/>
            <a:ext cx="4176464" cy="276999"/>
          </a:xfrm>
          <a:prstGeom prst="rect">
            <a:avLst/>
          </a:prstGeom>
          <a:noFill/>
        </p:spPr>
        <p:txBody>
          <a:bodyPr wrap="square" rtlCol="0">
            <a:spAutoFit/>
          </a:bodyPr>
          <a:lstStyle/>
          <a:p>
            <a:pPr algn="r"/>
            <a:r>
              <a:rPr lang="es-ES" sz="1200" dirty="0">
                <a:latin typeface="Candara"/>
                <a:cs typeface="Candara"/>
              </a:rPr>
              <a:t>Biblioteca Central, UNAM</a:t>
            </a:r>
          </a:p>
        </p:txBody>
      </p:sp>
      <p:pic>
        <p:nvPicPr>
          <p:cNvPr id="9" name="Imagen 8">
            <a:extLst>
              <a:ext uri="{FF2B5EF4-FFF2-40B4-BE49-F238E27FC236}">
                <a16:creationId xmlns:a16="http://schemas.microsoft.com/office/drawing/2014/main" id="{A0F00156-FB1B-405D-A0CC-579D50F1471F}"/>
              </a:ext>
            </a:extLst>
          </p:cNvPr>
          <p:cNvPicPr>
            <a:picLocks noChangeAspect="1"/>
          </p:cNvPicPr>
          <p:nvPr/>
        </p:nvPicPr>
        <p:blipFill rotWithShape="1">
          <a:blip r:embed="rId2"/>
          <a:srcRect l="4110" t="4782" r="4364" b="3711"/>
          <a:stretch/>
        </p:blipFill>
        <p:spPr>
          <a:xfrm>
            <a:off x="4283968" y="2348880"/>
            <a:ext cx="4417202" cy="3504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82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323528" y="1772816"/>
            <a:ext cx="4032447" cy="4032448"/>
          </a:xfrm>
        </p:spPr>
        <p:txBody>
          <a:bodyPr>
            <a:normAutofit fontScale="47500" lnSpcReduction="20000"/>
          </a:bodyPr>
          <a:lstStyle/>
          <a:p>
            <a:pPr marL="180975" indent="-180975">
              <a:lnSpc>
                <a:spcPct val="150000"/>
              </a:lnSpc>
              <a:spcBef>
                <a:spcPts val="2376"/>
              </a:spcBef>
            </a:pPr>
            <a:r>
              <a:rPr lang="es-MX" sz="3700" dirty="0"/>
              <a:t>Gobierno y sostenibilidad</a:t>
            </a:r>
          </a:p>
          <a:p>
            <a:pPr marL="180975" indent="-180975">
              <a:lnSpc>
                <a:spcPct val="150000"/>
              </a:lnSpc>
              <a:spcBef>
                <a:spcPts val="2376"/>
              </a:spcBef>
            </a:pPr>
            <a:r>
              <a:rPr lang="es-MX" sz="3700" dirty="0"/>
              <a:t>Calidad del servicio y satisfacción del cliente</a:t>
            </a:r>
          </a:p>
          <a:p>
            <a:pPr marL="180975" indent="-180975">
              <a:lnSpc>
                <a:spcPct val="150000"/>
              </a:lnSpc>
              <a:spcBef>
                <a:spcPts val="2376"/>
              </a:spcBef>
            </a:pPr>
            <a:r>
              <a:rPr lang="es-MX" sz="3700" dirty="0"/>
              <a:t>Excelencia operativa y productividad</a:t>
            </a:r>
          </a:p>
          <a:p>
            <a:pPr marL="180975" indent="-180975" fontAlgn="auto">
              <a:lnSpc>
                <a:spcPct val="150000"/>
              </a:lnSpc>
              <a:spcBef>
                <a:spcPts val="2376"/>
              </a:spcBef>
              <a:spcAft>
                <a:spcPts val="0"/>
              </a:spcAft>
            </a:pPr>
            <a:r>
              <a:rPr lang="es-MX" sz="4000" dirty="0"/>
              <a:t>Motivación y colaboración de los empleados</a:t>
            </a:r>
          </a:p>
          <a:p>
            <a:pPr marL="180975" indent="-180975" fontAlgn="auto">
              <a:lnSpc>
                <a:spcPct val="150000"/>
              </a:lnSpc>
              <a:spcBef>
                <a:spcPts val="2376"/>
              </a:spcBef>
              <a:spcAft>
                <a:spcPts val="0"/>
              </a:spcAft>
            </a:pPr>
            <a:r>
              <a:rPr lang="es-MX" sz="4000" dirty="0"/>
              <a:t>Gestión de riesgos</a:t>
            </a:r>
          </a:p>
          <a:p>
            <a:pPr marL="180975" indent="-180975">
              <a:lnSpc>
                <a:spcPct val="150000"/>
              </a:lnSpc>
              <a:spcBef>
                <a:spcPts val="2376"/>
              </a:spcBef>
            </a:pPr>
            <a:endParaRPr lang="es-MX" sz="3700" dirty="0"/>
          </a:p>
          <a:p>
            <a:pPr marL="0">
              <a:lnSpc>
                <a:spcPct val="150000"/>
              </a:lnSpc>
              <a:spcBef>
                <a:spcPts val="2376"/>
              </a:spcBef>
              <a:buNone/>
            </a:pPr>
            <a:endParaRPr lang="es-MX" dirty="0">
              <a:latin typeface="Arial" pitchFamily="34" charset="0"/>
              <a:cs typeface="Arial" pitchFamily="34" charset="0"/>
            </a:endParaRPr>
          </a:p>
        </p:txBody>
      </p:sp>
      <p:sp>
        <p:nvSpPr>
          <p:cNvPr id="7" name="1 Título"/>
          <p:cNvSpPr txBox="1">
            <a:spLocks/>
          </p:cNvSpPr>
          <p:nvPr/>
        </p:nvSpPr>
        <p:spPr bwMode="auto">
          <a:xfrm>
            <a:off x="468312" y="620713"/>
            <a:ext cx="8496175"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lang="es-MX" sz="3200" dirty="0">
                <a:solidFill>
                  <a:srgbClr val="000000"/>
                </a:solidFill>
                <a:latin typeface="Candara"/>
                <a:ea typeface="+mj-ea"/>
                <a:cs typeface="Candara"/>
              </a:rPr>
              <a:t>Retos en materia de TI</a:t>
            </a:r>
          </a:p>
        </p:txBody>
      </p:sp>
      <p:sp>
        <p:nvSpPr>
          <p:cNvPr id="10" name="2 Marcador de contenido">
            <a:extLst>
              <a:ext uri="{FF2B5EF4-FFF2-40B4-BE49-F238E27FC236}">
                <a16:creationId xmlns:a16="http://schemas.microsoft.com/office/drawing/2014/main" id="{EDCBA144-6233-401C-97EB-64A49A1D2190}"/>
              </a:ext>
            </a:extLst>
          </p:cNvPr>
          <p:cNvSpPr txBox="1">
            <a:spLocks/>
          </p:cNvSpPr>
          <p:nvPr/>
        </p:nvSpPr>
        <p:spPr>
          <a:xfrm>
            <a:off x="5004432" y="1772816"/>
            <a:ext cx="3528008" cy="27363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Candara"/>
                <a:ea typeface="+mn-ea"/>
                <a:cs typeface="Candara"/>
              </a:defRPr>
            </a:lvl1pPr>
            <a:lvl2pPr marL="742950" indent="-285750" algn="l" defTabSz="457200" rtl="0" eaLnBrk="1" latinLnBrk="0" hangingPunct="1">
              <a:spcBef>
                <a:spcPct val="20000"/>
              </a:spcBef>
              <a:buFont typeface="Arial"/>
              <a:buChar char="–"/>
              <a:defRPr sz="2000" kern="1200">
                <a:solidFill>
                  <a:schemeClr val="tx1"/>
                </a:solidFill>
                <a:latin typeface="Candara"/>
                <a:ea typeface="+mn-ea"/>
                <a:cs typeface="Candara"/>
              </a:defRPr>
            </a:lvl2pPr>
            <a:lvl3pPr marL="1143000" indent="-228600" algn="l" defTabSz="457200" rtl="0" eaLnBrk="1" latinLnBrk="0" hangingPunct="1">
              <a:spcBef>
                <a:spcPct val="20000"/>
              </a:spcBef>
              <a:buFont typeface="Arial"/>
              <a:buChar char="•"/>
              <a:defRPr sz="1800" kern="1200">
                <a:solidFill>
                  <a:schemeClr val="tx1"/>
                </a:solidFill>
                <a:latin typeface="Candara"/>
                <a:ea typeface="+mn-ea"/>
                <a:cs typeface="Candara"/>
              </a:defRPr>
            </a:lvl3pPr>
            <a:lvl4pPr marL="1600200" indent="-228600" algn="l" defTabSz="457200" rtl="0" eaLnBrk="1" latinLnBrk="0" hangingPunct="1">
              <a:spcBef>
                <a:spcPct val="20000"/>
              </a:spcBef>
              <a:buFont typeface="Arial"/>
              <a:buChar char="–"/>
              <a:defRPr sz="1600" kern="1200">
                <a:solidFill>
                  <a:schemeClr val="tx1"/>
                </a:solidFill>
                <a:latin typeface="Candara"/>
                <a:ea typeface="+mn-ea"/>
                <a:cs typeface="Candara"/>
              </a:defRPr>
            </a:lvl4pPr>
            <a:lvl5pPr marL="2057400" indent="-228600" algn="l" defTabSz="457200" rtl="0" eaLnBrk="1" latinLnBrk="0" hangingPunct="1">
              <a:spcBef>
                <a:spcPct val="20000"/>
              </a:spcBef>
              <a:buFont typeface="Arial"/>
              <a:buChar char="»"/>
              <a:defRPr sz="16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fontAlgn="auto">
              <a:lnSpc>
                <a:spcPct val="150000"/>
              </a:lnSpc>
              <a:spcBef>
                <a:spcPts val="2376"/>
              </a:spcBef>
              <a:spcAft>
                <a:spcPts val="0"/>
              </a:spcAft>
              <a:buFont typeface="Arial"/>
              <a:buNone/>
            </a:pPr>
            <a:endParaRPr lang="es-MX" dirty="0">
              <a:latin typeface="Arial" pitchFamily="34" charset="0"/>
              <a:cs typeface="Arial" pitchFamily="34" charset="0"/>
            </a:endParaRPr>
          </a:p>
        </p:txBody>
      </p:sp>
      <p:pic>
        <p:nvPicPr>
          <p:cNvPr id="2" name="Imagen 1">
            <a:extLst>
              <a:ext uri="{FF2B5EF4-FFF2-40B4-BE49-F238E27FC236}">
                <a16:creationId xmlns:a16="http://schemas.microsoft.com/office/drawing/2014/main" id="{BE5DB3CA-3893-42E8-BA84-39FE3934C635}"/>
              </a:ext>
            </a:extLst>
          </p:cNvPr>
          <p:cNvPicPr>
            <a:picLocks noChangeAspect="1"/>
          </p:cNvPicPr>
          <p:nvPr/>
        </p:nvPicPr>
        <p:blipFill>
          <a:blip r:embed="rId2"/>
          <a:stretch>
            <a:fillRect/>
          </a:stretch>
        </p:blipFill>
        <p:spPr>
          <a:xfrm>
            <a:off x="4716399" y="1124744"/>
            <a:ext cx="2819400" cy="1790700"/>
          </a:xfrm>
          <a:prstGeom prst="rect">
            <a:avLst/>
          </a:prstGeom>
        </p:spPr>
      </p:pic>
      <p:pic>
        <p:nvPicPr>
          <p:cNvPr id="4" name="Imagen 3">
            <a:extLst>
              <a:ext uri="{FF2B5EF4-FFF2-40B4-BE49-F238E27FC236}">
                <a16:creationId xmlns:a16="http://schemas.microsoft.com/office/drawing/2014/main" id="{288E146D-A36B-4339-8D71-345F55A7656A}"/>
              </a:ext>
            </a:extLst>
          </p:cNvPr>
          <p:cNvPicPr>
            <a:picLocks noChangeAspect="1"/>
          </p:cNvPicPr>
          <p:nvPr/>
        </p:nvPicPr>
        <p:blipFill>
          <a:blip r:embed="rId3"/>
          <a:stretch>
            <a:fillRect/>
          </a:stretch>
        </p:blipFill>
        <p:spPr>
          <a:xfrm>
            <a:off x="5868144" y="3060626"/>
            <a:ext cx="2828925" cy="1781175"/>
          </a:xfrm>
          <a:prstGeom prst="rect">
            <a:avLst/>
          </a:prstGeom>
        </p:spPr>
      </p:pic>
      <p:pic>
        <p:nvPicPr>
          <p:cNvPr id="5" name="Imagen 4">
            <a:extLst>
              <a:ext uri="{FF2B5EF4-FFF2-40B4-BE49-F238E27FC236}">
                <a16:creationId xmlns:a16="http://schemas.microsoft.com/office/drawing/2014/main" id="{DB49218C-1A52-43CD-B298-D4E0A703E7E7}"/>
              </a:ext>
            </a:extLst>
          </p:cNvPr>
          <p:cNvPicPr>
            <a:picLocks noChangeAspect="1"/>
          </p:cNvPicPr>
          <p:nvPr/>
        </p:nvPicPr>
        <p:blipFill>
          <a:blip r:embed="rId4"/>
          <a:stretch>
            <a:fillRect/>
          </a:stretch>
        </p:blipFill>
        <p:spPr>
          <a:xfrm>
            <a:off x="4067944" y="4890864"/>
            <a:ext cx="2924175"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468313" y="1412776"/>
            <a:ext cx="4103687" cy="5040560"/>
          </a:xfrm>
        </p:spPr>
        <p:txBody>
          <a:bodyPr>
            <a:normAutofit/>
          </a:bodyPr>
          <a:lstStyle/>
          <a:p>
            <a:endParaRPr lang="es-MX" sz="1800" dirty="0"/>
          </a:p>
          <a:p>
            <a:pPr marL="180975" indent="-180975" algn="just"/>
            <a:r>
              <a:rPr lang="es-MX" sz="1800" dirty="0"/>
              <a:t>La ADECUADA gestión de la tecnología está directamente relacionada con la cualificación de las personas encargadas de desarrollar o ejecutar los procesos de misión crítica en las organizaciones.</a:t>
            </a:r>
          </a:p>
          <a:p>
            <a:pPr marL="0" indent="0" algn="just">
              <a:buNone/>
            </a:pPr>
            <a:endParaRPr lang="es-MX" sz="1800" dirty="0"/>
          </a:p>
          <a:p>
            <a:pPr marL="180975" indent="-180975" algn="just"/>
            <a:r>
              <a:rPr lang="es-MX" sz="1800" dirty="0"/>
              <a:t>Las áreas de oportunidad a veces nacen de un incidente que esta fuera de tu contexto.</a:t>
            </a:r>
          </a:p>
          <a:p>
            <a:pPr marL="0" indent="0" algn="just">
              <a:buNone/>
            </a:pPr>
            <a:endParaRPr lang="es-MX" sz="1800" dirty="0"/>
          </a:p>
          <a:p>
            <a:pPr marL="180975" indent="-180975" algn="just"/>
            <a:r>
              <a:rPr lang="es-MX" sz="1800" dirty="0"/>
              <a:t>Ambos requerimientos surgen de la necesidad de solucionar  dos temas relevantes en la entrega de servicios.</a:t>
            </a:r>
          </a:p>
          <a:p>
            <a:pPr marL="177800" indent="-177800">
              <a:buNone/>
            </a:pPr>
            <a:endParaRPr lang="es-MX" dirty="0"/>
          </a:p>
          <a:p>
            <a:pPr marL="0">
              <a:buNone/>
            </a:pPr>
            <a:endParaRPr lang="es-MX" dirty="0">
              <a:latin typeface="Arial" pitchFamily="34" charset="0"/>
              <a:cs typeface="Arial" pitchFamily="34" charset="0"/>
            </a:endParaRPr>
          </a:p>
        </p:txBody>
      </p:sp>
      <p:sp>
        <p:nvSpPr>
          <p:cNvPr id="7" name="1 Título"/>
          <p:cNvSpPr txBox="1">
            <a:spLocks/>
          </p:cNvSpPr>
          <p:nvPr/>
        </p:nvSpPr>
        <p:spPr bwMode="auto">
          <a:xfrm>
            <a:off x="468312" y="620713"/>
            <a:ext cx="8496175" cy="1008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lang="es-MX" sz="3200" dirty="0">
                <a:latin typeface="Candara"/>
                <a:ea typeface="+mj-ea"/>
                <a:cs typeface="Candara"/>
              </a:rPr>
              <a:t>Contexto</a:t>
            </a:r>
          </a:p>
        </p:txBody>
      </p:sp>
      <p:pic>
        <p:nvPicPr>
          <p:cNvPr id="2" name="Imagen 1" descr="dgt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340768"/>
            <a:ext cx="3485964" cy="4647952"/>
          </a:xfrm>
          <a:prstGeom prst="rect">
            <a:avLst/>
          </a:prstGeom>
          <a:ln>
            <a:noFill/>
          </a:ln>
          <a:effectLst>
            <a:outerShdw blurRad="292100" dist="139700" dir="2700000" algn="tl" rotWithShape="0">
              <a:srgbClr val="333333">
                <a:alpha val="65000"/>
              </a:srgbClr>
            </a:outerShdw>
          </a:effectLst>
        </p:spPr>
      </p:pic>
      <p:sp>
        <p:nvSpPr>
          <p:cNvPr id="8" name="CuadroTexto 7"/>
          <p:cNvSpPr txBox="1"/>
          <p:nvPr/>
        </p:nvSpPr>
        <p:spPr>
          <a:xfrm>
            <a:off x="4601580" y="6093296"/>
            <a:ext cx="4176464" cy="461665"/>
          </a:xfrm>
          <a:prstGeom prst="rect">
            <a:avLst/>
          </a:prstGeom>
          <a:noFill/>
        </p:spPr>
        <p:txBody>
          <a:bodyPr wrap="square" rtlCol="0">
            <a:spAutoFit/>
          </a:bodyPr>
          <a:lstStyle/>
          <a:p>
            <a:pPr algn="r"/>
            <a:r>
              <a:rPr lang="es-ES" sz="1200" dirty="0">
                <a:latin typeface="Candara"/>
                <a:cs typeface="Candara"/>
              </a:rPr>
              <a:t>Dirección General de Cómputo y de</a:t>
            </a:r>
            <a:br>
              <a:rPr lang="es-ES" sz="1200" dirty="0">
                <a:latin typeface="Candara"/>
                <a:cs typeface="Candara"/>
              </a:rPr>
            </a:br>
            <a:r>
              <a:rPr lang="es-ES" sz="1200" dirty="0">
                <a:latin typeface="Candara"/>
                <a:cs typeface="Candara"/>
              </a:rPr>
              <a:t>Tecnologías de Información y Comunicación, UNAM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180281" y="1628800"/>
            <a:ext cx="4103687" cy="2376264"/>
          </a:xfrm>
        </p:spPr>
        <p:txBody>
          <a:bodyPr>
            <a:normAutofit/>
          </a:bodyPr>
          <a:lstStyle/>
          <a:p>
            <a:endParaRPr lang="es-MX" sz="1800" dirty="0"/>
          </a:p>
          <a:p>
            <a:pPr algn="just" eaLnBrk="0" hangingPunct="0"/>
            <a:r>
              <a:rPr lang="es-MX" sz="1800" dirty="0"/>
              <a:t>Por un lado un incidente en el centro de datos origina un petición para mejorar la gestión de la infraestructura con la que se cuenta, además de registrar su  configuración, etc.</a:t>
            </a:r>
          </a:p>
          <a:p>
            <a:pPr marL="0" indent="0" algn="just" eaLnBrk="0" hangingPunct="0">
              <a:buNone/>
            </a:pPr>
            <a:endParaRPr lang="es-MX" sz="1800" dirty="0"/>
          </a:p>
          <a:p>
            <a:pPr algn="just" eaLnBrk="0" hangingPunct="0"/>
            <a:endParaRPr lang="es-MX" dirty="0"/>
          </a:p>
          <a:p>
            <a:pPr marL="180975" indent="-180975" algn="just"/>
            <a:endParaRPr lang="es-MX" sz="1800" dirty="0"/>
          </a:p>
          <a:p>
            <a:pPr marL="177800" indent="-177800">
              <a:buNone/>
            </a:pPr>
            <a:endParaRPr lang="es-MX" dirty="0"/>
          </a:p>
          <a:p>
            <a:pPr marL="0">
              <a:buNone/>
            </a:pPr>
            <a:endParaRPr lang="es-MX" dirty="0">
              <a:latin typeface="Arial" pitchFamily="34" charset="0"/>
              <a:cs typeface="Arial" pitchFamily="34" charset="0"/>
            </a:endParaRPr>
          </a:p>
        </p:txBody>
      </p:sp>
      <p:sp>
        <p:nvSpPr>
          <p:cNvPr id="7" name="1 Título"/>
          <p:cNvSpPr txBox="1">
            <a:spLocks/>
          </p:cNvSpPr>
          <p:nvPr/>
        </p:nvSpPr>
        <p:spPr bwMode="auto">
          <a:xfrm>
            <a:off x="468312" y="620713"/>
            <a:ext cx="8496175" cy="1008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lang="es-MX" sz="3200" dirty="0">
                <a:latin typeface="Candara"/>
                <a:ea typeface="+mj-ea"/>
                <a:cs typeface="Candara"/>
              </a:rPr>
              <a:t>Paradigma</a:t>
            </a:r>
          </a:p>
        </p:txBody>
      </p:sp>
      <p:sp>
        <p:nvSpPr>
          <p:cNvPr id="8" name="CuadroTexto 7"/>
          <p:cNvSpPr txBox="1"/>
          <p:nvPr/>
        </p:nvSpPr>
        <p:spPr>
          <a:xfrm>
            <a:off x="4788023" y="4304230"/>
            <a:ext cx="4176464" cy="400110"/>
          </a:xfrm>
          <a:prstGeom prst="rect">
            <a:avLst/>
          </a:prstGeom>
          <a:noFill/>
        </p:spPr>
        <p:txBody>
          <a:bodyPr wrap="square" rtlCol="0">
            <a:spAutoFit/>
          </a:bodyPr>
          <a:lstStyle/>
          <a:p>
            <a:pPr algn="r"/>
            <a:r>
              <a:rPr lang="es-ES" sz="1000" dirty="0">
                <a:latin typeface="Candara"/>
                <a:cs typeface="Candara"/>
              </a:rPr>
              <a:t>Dirección General de Cómputo y de</a:t>
            </a:r>
            <a:br>
              <a:rPr lang="es-ES" sz="1000" dirty="0">
                <a:latin typeface="Candara"/>
                <a:cs typeface="Candara"/>
              </a:rPr>
            </a:br>
            <a:r>
              <a:rPr lang="es-ES" sz="1000" dirty="0">
                <a:latin typeface="Candara"/>
                <a:cs typeface="Candara"/>
              </a:rPr>
              <a:t>Tecnologías de Información y Comunicación, UNAM</a:t>
            </a:r>
          </a:p>
        </p:txBody>
      </p:sp>
      <p:pic>
        <p:nvPicPr>
          <p:cNvPr id="1026" name="Picture 2" descr="Resultado de imagen para centros de datos dgtic unam">
            <a:extLst>
              <a:ext uri="{FF2B5EF4-FFF2-40B4-BE49-F238E27FC236}">
                <a16:creationId xmlns:a16="http://schemas.microsoft.com/office/drawing/2014/main" id="{4B93DE36-C24F-4E78-B56E-A7605A62A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393" y="1340768"/>
            <a:ext cx="4474094" cy="2982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magenes de documentos o solicitudes">
            <a:extLst>
              <a:ext uri="{FF2B5EF4-FFF2-40B4-BE49-F238E27FC236}">
                <a16:creationId xmlns:a16="http://schemas.microsoft.com/office/drawing/2014/main" id="{DCD82571-E8D2-40B8-B9C9-4A05FBA18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323497"/>
            <a:ext cx="2587947" cy="20904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A908621-B220-4EA9-BF66-DA98284C5F7A}"/>
              </a:ext>
            </a:extLst>
          </p:cNvPr>
          <p:cNvSpPr txBox="1"/>
          <p:nvPr/>
        </p:nvSpPr>
        <p:spPr>
          <a:xfrm>
            <a:off x="4499992" y="5085184"/>
            <a:ext cx="4422066" cy="1200329"/>
          </a:xfrm>
          <a:prstGeom prst="rect">
            <a:avLst/>
          </a:prstGeom>
          <a:noFill/>
        </p:spPr>
        <p:txBody>
          <a:bodyPr wrap="square" rtlCol="0">
            <a:spAutoFit/>
          </a:bodyPr>
          <a:lstStyle/>
          <a:p>
            <a:r>
              <a:rPr lang="es-MX" dirty="0"/>
              <a:t>Por otro lado mejorar la gestión de las solicitudes que se recibe en papel en la DGTIC.</a:t>
            </a:r>
          </a:p>
          <a:p>
            <a:endParaRPr lang="es-MX" dirty="0"/>
          </a:p>
        </p:txBody>
      </p:sp>
    </p:spTree>
    <p:extLst>
      <p:ext uri="{BB962C8B-B14F-4D97-AF65-F5344CB8AC3E}">
        <p14:creationId xmlns:p14="http://schemas.microsoft.com/office/powerpoint/2010/main" val="396199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CAE15DA9-31B3-4905-9D3E-FE33C8ED280E}"/>
              </a:ext>
            </a:extLst>
          </p:cNvPr>
          <p:cNvGraphicFramePr>
            <a:graphicFrameLocks noGrp="1"/>
          </p:cNvGraphicFramePr>
          <p:nvPr>
            <p:ph idx="1"/>
            <p:extLst>
              <p:ext uri="{D42A27DB-BD31-4B8C-83A1-F6EECF244321}">
                <p14:modId xmlns:p14="http://schemas.microsoft.com/office/powerpoint/2010/main" val="118963757"/>
              </p:ext>
            </p:extLst>
          </p:nvPr>
        </p:nvGraphicFramePr>
        <p:xfrm>
          <a:off x="454993" y="1340768"/>
          <a:ext cx="8229600" cy="5181600"/>
        </p:xfrm>
        <a:graphic>
          <a:graphicData uri="http://schemas.openxmlformats.org/drawingml/2006/table">
            <a:tbl>
              <a:tblPr firstRow="1" bandRow="1">
                <a:tableStyleId>{72833802-FEF1-4C79-8D5D-14CF1EAF98D9}</a:tableStyleId>
              </a:tblPr>
              <a:tblGrid>
                <a:gridCol w="1092671">
                  <a:extLst>
                    <a:ext uri="{9D8B030D-6E8A-4147-A177-3AD203B41FA5}">
                      <a16:colId xmlns:a16="http://schemas.microsoft.com/office/drawing/2014/main" val="573691278"/>
                    </a:ext>
                  </a:extLst>
                </a:gridCol>
                <a:gridCol w="3024336">
                  <a:extLst>
                    <a:ext uri="{9D8B030D-6E8A-4147-A177-3AD203B41FA5}">
                      <a16:colId xmlns:a16="http://schemas.microsoft.com/office/drawing/2014/main" val="3236674879"/>
                    </a:ext>
                  </a:extLst>
                </a:gridCol>
                <a:gridCol w="4112593">
                  <a:extLst>
                    <a:ext uri="{9D8B030D-6E8A-4147-A177-3AD203B41FA5}">
                      <a16:colId xmlns:a16="http://schemas.microsoft.com/office/drawing/2014/main" val="3069932250"/>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effectLst/>
                        </a:rPr>
                        <a:t>Función</a:t>
                      </a:r>
                    </a:p>
                    <a:p>
                      <a:endParaRPr lang="es-MX"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effectLst/>
                        </a:rPr>
                        <a:t>Modelo Solleiro</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600" b="1" u="sng" kern="1200" dirty="0">
                          <a:solidFill>
                            <a:schemeClr val="bg1"/>
                          </a:solidFill>
                          <a:effectLst/>
                          <a:latin typeface="+mn-lt"/>
                          <a:ea typeface="+mn-ea"/>
                          <a:cs typeface="+mn-cs"/>
                        </a:rPr>
                        <a:t>Funciones principales de la gestión tecnológica </a:t>
                      </a:r>
                      <a:endParaRPr lang="es-MX" sz="1200" u="sng" dirty="0">
                        <a:effectLst/>
                      </a:endParaRPr>
                    </a:p>
                    <a:p>
                      <a:endParaRPr lang="es-MX"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dirty="0">
                          <a:effectLst/>
                        </a:rPr>
                        <a:t>Adecuación del modelo para la DGTIC</a:t>
                      </a:r>
                    </a:p>
                    <a:p>
                      <a:endParaRPr lang="es-MX" sz="1400" dirty="0"/>
                    </a:p>
                  </a:txBody>
                  <a:tcPr/>
                </a:tc>
                <a:extLst>
                  <a:ext uri="{0D108BD9-81ED-4DB2-BD59-A6C34878D82A}">
                    <a16:rowId xmlns:a16="http://schemas.microsoft.com/office/drawing/2014/main" val="7461993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b="1" dirty="0">
                          <a:effectLst/>
                        </a:rPr>
                        <a:t>Inventariar</a:t>
                      </a:r>
                      <a:endParaRPr lang="es-MX" sz="2000" b="1" dirty="0">
                        <a:effectLst/>
                      </a:endParaRPr>
                    </a:p>
                    <a:p>
                      <a:endParaRPr lang="es-MX" sz="1400" dirty="0"/>
                    </a:p>
                  </a:txBody>
                  <a:tcPr/>
                </a:tc>
                <a:tc>
                  <a:txBody>
                    <a:bodyPr/>
                    <a:lstStyle/>
                    <a:p>
                      <a:r>
                        <a:rPr lang="es-MX" sz="1400" kern="1200" dirty="0">
                          <a:effectLst/>
                        </a:rPr>
                        <a:t>Recopilar tecnología</a:t>
                      </a:r>
                    </a:p>
                    <a:p>
                      <a:r>
                        <a:rPr lang="es-MX" sz="1400" kern="1200" dirty="0">
                          <a:effectLst/>
                        </a:rPr>
                        <a:t>Conocer el patrimonio tecnológico</a:t>
                      </a:r>
                      <a:endParaRPr lang="es-MX" sz="1400" dirty="0"/>
                    </a:p>
                  </a:txBody>
                  <a:tcPr/>
                </a:tc>
                <a:tc>
                  <a:txBody>
                    <a:bodyPr/>
                    <a:lstStyle/>
                    <a:p>
                      <a:r>
                        <a:rPr lang="es-MX" sz="1400" kern="1200" dirty="0">
                          <a:effectLst/>
                        </a:rPr>
                        <a:t>Conocer con lo que contamos, que información tenemos y quien la administra.</a:t>
                      </a:r>
                      <a:endParaRPr lang="es-MX" sz="1400" dirty="0"/>
                    </a:p>
                  </a:txBody>
                  <a:tcPr/>
                </a:tc>
                <a:extLst>
                  <a:ext uri="{0D108BD9-81ED-4DB2-BD59-A6C34878D82A}">
                    <a16:rowId xmlns:a16="http://schemas.microsoft.com/office/drawing/2014/main" val="4141402535"/>
                  </a:ext>
                </a:extLst>
              </a:tr>
              <a:tr h="370840">
                <a:tc>
                  <a:txBody>
                    <a:bodyPr/>
                    <a:lstStyle/>
                    <a:p>
                      <a:r>
                        <a:rPr lang="es-MX" sz="1400" b="1" kern="1200" dirty="0">
                          <a:effectLst/>
                        </a:rPr>
                        <a:t>Vigilar</a:t>
                      </a:r>
                      <a:endParaRPr lang="es-MX" sz="1400" b="1" dirty="0"/>
                    </a:p>
                  </a:txBody>
                  <a:tcPr/>
                </a:tc>
                <a:tc>
                  <a:txBody>
                    <a:bodyPr/>
                    <a:lstStyle/>
                    <a:p>
                      <a:r>
                        <a:rPr lang="es-MX" sz="1400" kern="1200" dirty="0">
                          <a:effectLst/>
                        </a:rPr>
                        <a:t>Evolución de nuevas tecnologías</a:t>
                      </a:r>
                    </a:p>
                    <a:p>
                      <a:r>
                        <a:rPr lang="es-MX" sz="1400" kern="1200" dirty="0">
                          <a:effectLst/>
                        </a:rPr>
                        <a:t>Sistematizar las fuentes de información</a:t>
                      </a:r>
                    </a:p>
                    <a:p>
                      <a:r>
                        <a:rPr lang="es-MX" sz="1400" kern="1200" dirty="0">
                          <a:effectLst/>
                        </a:rPr>
                        <a:t>Vigilancia tecnológica.</a:t>
                      </a:r>
                    </a:p>
                  </a:txBody>
                  <a:tcPr/>
                </a:tc>
                <a:tc>
                  <a:txBody>
                    <a:bodyPr/>
                    <a:lstStyle/>
                    <a:p>
                      <a:r>
                        <a:rPr lang="es-MX" sz="1400" kern="1200" dirty="0">
                          <a:effectLst/>
                        </a:rPr>
                        <a:t>Estar alerta sobre lo que están utilizando otras organizaciones.</a:t>
                      </a:r>
                    </a:p>
                    <a:p>
                      <a:r>
                        <a:rPr lang="es-MX" sz="1400" kern="1200" dirty="0">
                          <a:effectLst/>
                        </a:rPr>
                        <a:t>saber los casos de éxito de otros</a:t>
                      </a:r>
                      <a:endParaRPr lang="es-MX" sz="1400" dirty="0"/>
                    </a:p>
                  </a:txBody>
                  <a:tcPr/>
                </a:tc>
                <a:extLst>
                  <a:ext uri="{0D108BD9-81ED-4DB2-BD59-A6C34878D82A}">
                    <a16:rowId xmlns:a16="http://schemas.microsoft.com/office/drawing/2014/main" val="2329385460"/>
                  </a:ext>
                </a:extLst>
              </a:tr>
              <a:tr h="370840">
                <a:tc>
                  <a:txBody>
                    <a:bodyPr/>
                    <a:lstStyle/>
                    <a:p>
                      <a:r>
                        <a:rPr lang="es-MX" sz="1400" b="1" kern="1200" dirty="0">
                          <a:solidFill>
                            <a:schemeClr val="tx1"/>
                          </a:solidFill>
                          <a:effectLst/>
                          <a:latin typeface="+mn-lt"/>
                          <a:ea typeface="+mn-ea"/>
                          <a:cs typeface="+mn-cs"/>
                        </a:rPr>
                        <a:t>Evaluar</a:t>
                      </a:r>
                    </a:p>
                  </a:txBody>
                  <a:tcPr/>
                </a:tc>
                <a:tc>
                  <a:txBody>
                    <a:bodyPr/>
                    <a:lstStyle/>
                    <a:p>
                      <a:r>
                        <a:rPr lang="es-MX" sz="1400" kern="1200" dirty="0">
                          <a:solidFill>
                            <a:schemeClr val="tx1"/>
                          </a:solidFill>
                          <a:effectLst/>
                          <a:latin typeface="+mn-lt"/>
                          <a:ea typeface="+mn-ea"/>
                          <a:cs typeface="+mn-cs"/>
                        </a:rPr>
                        <a:t>Potencial tecnológico </a:t>
                      </a:r>
                    </a:p>
                    <a:p>
                      <a:r>
                        <a:rPr lang="es-MX" sz="1400" kern="1200" dirty="0">
                          <a:solidFill>
                            <a:schemeClr val="tx1"/>
                          </a:solidFill>
                          <a:effectLst/>
                          <a:latin typeface="+mn-lt"/>
                          <a:ea typeface="+mn-ea"/>
                          <a:cs typeface="+mn-cs"/>
                        </a:rPr>
                        <a:t>Soluciones.</a:t>
                      </a:r>
                    </a:p>
                    <a:p>
                      <a:r>
                        <a:rPr lang="es-MX" sz="1400" kern="1200" dirty="0">
                          <a:solidFill>
                            <a:schemeClr val="tx1"/>
                          </a:solidFill>
                          <a:effectLst/>
                          <a:latin typeface="+mn-lt"/>
                          <a:ea typeface="+mn-ea"/>
                          <a:cs typeface="+mn-cs"/>
                        </a:rPr>
                        <a:t>Posibles alianzas tecnológicas</a:t>
                      </a:r>
                    </a:p>
                  </a:txBody>
                  <a:tcPr/>
                </a:tc>
                <a:tc>
                  <a:txBody>
                    <a:bodyPr/>
                    <a:lstStyle/>
                    <a:p>
                      <a:r>
                        <a:rPr lang="es-MX" sz="1400" kern="1200" dirty="0">
                          <a:solidFill>
                            <a:schemeClr val="tx1"/>
                          </a:solidFill>
                          <a:effectLst/>
                          <a:latin typeface="+mn-lt"/>
                          <a:ea typeface="+mn-ea"/>
                          <a:cs typeface="+mn-cs"/>
                        </a:rPr>
                        <a:t>Capacidades y aptitudes necesarias dentro de la dependencia.</a:t>
                      </a:r>
                    </a:p>
                    <a:p>
                      <a:r>
                        <a:rPr lang="es-MX" sz="1400" kern="1200" dirty="0">
                          <a:solidFill>
                            <a:schemeClr val="tx1"/>
                          </a:solidFill>
                          <a:effectLst/>
                          <a:latin typeface="+mn-lt"/>
                          <a:ea typeface="+mn-ea"/>
                          <a:cs typeface="+mn-cs"/>
                        </a:rPr>
                        <a:t>Identificar un pool de software o soluciones posibles</a:t>
                      </a:r>
                    </a:p>
                  </a:txBody>
                  <a:tcPr/>
                </a:tc>
                <a:extLst>
                  <a:ext uri="{0D108BD9-81ED-4DB2-BD59-A6C34878D82A}">
                    <a16:rowId xmlns:a16="http://schemas.microsoft.com/office/drawing/2014/main" val="3567968549"/>
                  </a:ext>
                </a:extLst>
              </a:tr>
              <a:tr h="370840">
                <a:tc>
                  <a:txBody>
                    <a:bodyPr/>
                    <a:lstStyle/>
                    <a:p>
                      <a:r>
                        <a:rPr lang="es-MX" sz="1400" b="1" kern="1200" dirty="0">
                          <a:solidFill>
                            <a:schemeClr val="tx1"/>
                          </a:solidFill>
                          <a:effectLst/>
                          <a:latin typeface="+mn-lt"/>
                          <a:ea typeface="+mn-ea"/>
                          <a:cs typeface="+mn-cs"/>
                        </a:rPr>
                        <a:t>Enriquecer</a:t>
                      </a:r>
                    </a:p>
                  </a:txBody>
                  <a:tcPr/>
                </a:tc>
                <a:tc>
                  <a:txBody>
                    <a:bodyPr/>
                    <a:lstStyle/>
                    <a:p>
                      <a:r>
                        <a:rPr lang="es-MX" sz="1400" kern="1200" dirty="0">
                          <a:solidFill>
                            <a:schemeClr val="tx1"/>
                          </a:solidFill>
                          <a:effectLst/>
                          <a:latin typeface="+mn-lt"/>
                          <a:ea typeface="+mn-ea"/>
                          <a:cs typeface="+mn-cs"/>
                        </a:rPr>
                        <a:t>Diseñar estrategias de investigación y desarrollo</a:t>
                      </a:r>
                    </a:p>
                    <a:p>
                      <a:r>
                        <a:rPr lang="es-MX" sz="1400" kern="1200" dirty="0">
                          <a:solidFill>
                            <a:schemeClr val="tx1"/>
                          </a:solidFill>
                          <a:effectLst/>
                          <a:latin typeface="+mn-lt"/>
                          <a:ea typeface="+mn-ea"/>
                          <a:cs typeface="+mn-cs"/>
                        </a:rPr>
                        <a:t>Priorizar tecnologías emergentes, clave y periféricas</a:t>
                      </a:r>
                    </a:p>
                  </a:txBody>
                  <a:tcPr/>
                </a:tc>
                <a:tc>
                  <a:txBody>
                    <a:bodyPr/>
                    <a:lstStyle/>
                    <a:p>
                      <a:r>
                        <a:rPr lang="es-MX" sz="1400" kern="1200" dirty="0">
                          <a:solidFill>
                            <a:schemeClr val="tx1"/>
                          </a:solidFill>
                          <a:effectLst/>
                          <a:latin typeface="+mn-lt"/>
                          <a:ea typeface="+mn-ea"/>
                          <a:cs typeface="+mn-cs"/>
                        </a:rPr>
                        <a:t>Desarrollar algo internamente o preferible optar por alguna del mercado. </a:t>
                      </a:r>
                    </a:p>
                    <a:p>
                      <a:r>
                        <a:rPr lang="es-MX" sz="1400" kern="1200" dirty="0">
                          <a:solidFill>
                            <a:schemeClr val="tx1"/>
                          </a:solidFill>
                          <a:effectLst/>
                          <a:latin typeface="+mn-lt"/>
                          <a:ea typeface="+mn-ea"/>
                          <a:cs typeface="+mn-cs"/>
                        </a:rPr>
                        <a:t>Que el software pueda ser modificado o integrado a otros dentro de la organización</a:t>
                      </a:r>
                    </a:p>
                  </a:txBody>
                  <a:tcPr/>
                </a:tc>
                <a:extLst>
                  <a:ext uri="{0D108BD9-81ED-4DB2-BD59-A6C34878D82A}">
                    <a16:rowId xmlns:a16="http://schemas.microsoft.com/office/drawing/2014/main" val="2121490913"/>
                  </a:ext>
                </a:extLst>
              </a:tr>
              <a:tr h="370840">
                <a:tc>
                  <a:txBody>
                    <a:bodyPr/>
                    <a:lstStyle/>
                    <a:p>
                      <a:r>
                        <a:rPr lang="es-MX" sz="1400" b="1" kern="1200" dirty="0">
                          <a:solidFill>
                            <a:schemeClr val="tx1"/>
                          </a:solidFill>
                          <a:effectLst/>
                          <a:latin typeface="+mn-lt"/>
                          <a:ea typeface="+mn-ea"/>
                          <a:cs typeface="+mn-cs"/>
                        </a:rPr>
                        <a:t>Asimilar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kern="1200" dirty="0">
                          <a:solidFill>
                            <a:schemeClr val="tx1"/>
                          </a:solidFill>
                          <a:effectLst/>
                          <a:latin typeface="+mn-lt"/>
                          <a:ea typeface="+mn-ea"/>
                          <a:cs typeface="+mn-cs"/>
                        </a:rPr>
                        <a:t>Explotación sistemática del potencial tecnológico.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kern="1200" dirty="0">
                          <a:solidFill>
                            <a:schemeClr val="tx1"/>
                          </a:solidFill>
                          <a:effectLst/>
                          <a:latin typeface="+mn-lt"/>
                          <a:ea typeface="+mn-ea"/>
                          <a:cs typeface="+mn-cs"/>
                        </a:rPr>
                        <a:t>Gestionar el uso de la tecnología seleccionada.</a:t>
                      </a:r>
                    </a:p>
                    <a:p>
                      <a:endParaRPr lang="es-MX" sz="1400" kern="1200" dirty="0">
                        <a:solidFill>
                          <a:schemeClr val="tx1"/>
                        </a:solidFill>
                        <a:effectLst/>
                        <a:latin typeface="+mn-lt"/>
                        <a:ea typeface="+mn-ea"/>
                        <a:cs typeface="+mn-cs"/>
                      </a:endParaRPr>
                    </a:p>
                  </a:txBody>
                  <a:tcPr/>
                </a:tc>
                <a:extLst>
                  <a:ext uri="{0D108BD9-81ED-4DB2-BD59-A6C34878D82A}">
                    <a16:rowId xmlns:a16="http://schemas.microsoft.com/office/drawing/2014/main" val="39622794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b="1" kern="1200" dirty="0">
                          <a:solidFill>
                            <a:schemeClr val="tx1"/>
                          </a:solidFill>
                          <a:effectLst/>
                          <a:latin typeface="+mn-lt"/>
                          <a:ea typeface="+mn-ea"/>
                          <a:cs typeface="+mn-cs"/>
                        </a:rPr>
                        <a:t>Proteger</a:t>
                      </a:r>
                      <a:endParaRPr lang="es-MX" sz="1400" dirty="0"/>
                    </a:p>
                    <a:p>
                      <a:endParaRPr lang="es-MX" sz="1400" b="1" kern="1200" dirty="0">
                        <a:solidFill>
                          <a:schemeClr val="tx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kern="1200" dirty="0">
                          <a:solidFill>
                            <a:schemeClr val="tx1"/>
                          </a:solidFill>
                          <a:effectLst/>
                          <a:latin typeface="+mn-lt"/>
                          <a:ea typeface="+mn-ea"/>
                          <a:cs typeface="+mn-cs"/>
                        </a:rPr>
                        <a:t>Establecimiento de la política de propiedad intelectual</a:t>
                      </a:r>
                      <a:endParaRPr lang="es-MX" sz="1400" dirty="0"/>
                    </a:p>
                    <a:p>
                      <a:endParaRPr lang="es-MX" sz="1400" kern="1200" dirty="0">
                        <a:solidFill>
                          <a:schemeClr val="tx1"/>
                        </a:solidFill>
                        <a:effectLst/>
                        <a:latin typeface="+mn-lt"/>
                        <a:ea typeface="+mn-ea"/>
                        <a:cs typeface="+mn-cs"/>
                      </a:endParaRPr>
                    </a:p>
                  </a:txBody>
                  <a:tcPr/>
                </a:tc>
                <a:tc>
                  <a:txBody>
                    <a:bodyPr/>
                    <a:lstStyle/>
                    <a:p>
                      <a:r>
                        <a:rPr lang="es-MX" sz="1400" kern="1200" dirty="0">
                          <a:solidFill>
                            <a:schemeClr val="tx1"/>
                          </a:solidFill>
                          <a:effectLst/>
                          <a:latin typeface="+mn-lt"/>
                          <a:ea typeface="+mn-ea"/>
                          <a:cs typeface="+mn-cs"/>
                        </a:rPr>
                        <a:t>Gestionar el conocimiento obtenido, para la toma de decisiones futuras a través de una eficiente documentación de los proyectos</a:t>
                      </a:r>
                    </a:p>
                  </a:txBody>
                  <a:tcPr/>
                </a:tc>
                <a:extLst>
                  <a:ext uri="{0D108BD9-81ED-4DB2-BD59-A6C34878D82A}">
                    <a16:rowId xmlns:a16="http://schemas.microsoft.com/office/drawing/2014/main" val="5801828"/>
                  </a:ext>
                </a:extLst>
              </a:tr>
            </a:tbl>
          </a:graphicData>
        </a:graphic>
      </p:graphicFrame>
      <p:sp>
        <p:nvSpPr>
          <p:cNvPr id="5" name="1 Título">
            <a:extLst>
              <a:ext uri="{FF2B5EF4-FFF2-40B4-BE49-F238E27FC236}">
                <a16:creationId xmlns:a16="http://schemas.microsoft.com/office/drawing/2014/main" id="{55BDFDB5-1586-4B43-A09F-F8F868B4A1AD}"/>
              </a:ext>
            </a:extLst>
          </p:cNvPr>
          <p:cNvSpPr txBox="1">
            <a:spLocks noGrp="1"/>
          </p:cNvSpPr>
          <p:nvPr>
            <p:ph type="title"/>
          </p:nvPr>
        </p:nvSpPr>
        <p:spPr bwMode="auto">
          <a:xfrm>
            <a:off x="454993" y="385003"/>
            <a:ext cx="8229600" cy="998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r>
              <a:rPr lang="es-MX" sz="3200" dirty="0">
                <a:solidFill>
                  <a:srgbClr val="000000"/>
                </a:solidFill>
                <a:latin typeface="Candara"/>
                <a:ea typeface="+mj-ea"/>
                <a:cs typeface="Candara"/>
              </a:rPr>
              <a:t>Estrategias</a:t>
            </a:r>
          </a:p>
        </p:txBody>
      </p:sp>
    </p:spTree>
    <p:extLst>
      <p:ext uri="{BB962C8B-B14F-4D97-AF65-F5344CB8AC3E}">
        <p14:creationId xmlns:p14="http://schemas.microsoft.com/office/powerpoint/2010/main" val="331742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F7011-B072-4583-AF78-8CCF18899D15}"/>
              </a:ext>
            </a:extLst>
          </p:cNvPr>
          <p:cNvSpPr>
            <a:spLocks noGrp="1"/>
          </p:cNvSpPr>
          <p:nvPr>
            <p:ph type="title"/>
          </p:nvPr>
        </p:nvSpPr>
        <p:spPr>
          <a:xfrm>
            <a:off x="457200" y="335529"/>
            <a:ext cx="8229600" cy="998984"/>
          </a:xfrm>
        </p:spPr>
        <p:txBody>
          <a:bodyPr/>
          <a:lstStyle/>
          <a:p>
            <a:r>
              <a:rPr lang="es-MX" dirty="0"/>
              <a:t>Mejora Continua</a:t>
            </a:r>
          </a:p>
        </p:txBody>
      </p:sp>
      <p:pic>
        <p:nvPicPr>
          <p:cNvPr id="3075" name="Imagen 10">
            <a:extLst>
              <a:ext uri="{FF2B5EF4-FFF2-40B4-BE49-F238E27FC236}">
                <a16:creationId xmlns:a16="http://schemas.microsoft.com/office/drawing/2014/main" id="{FB32A88D-A0C2-4B54-AF60-E1D77B413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564904"/>
            <a:ext cx="5256584" cy="425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A380D776-2144-49A0-B06B-9D7A85984DB9}"/>
              </a:ext>
            </a:extLst>
          </p:cNvPr>
          <p:cNvSpPr/>
          <p:nvPr/>
        </p:nvSpPr>
        <p:spPr>
          <a:xfrm>
            <a:off x="4499992" y="4581128"/>
            <a:ext cx="4572000" cy="1169551"/>
          </a:xfrm>
          <a:prstGeom prst="rect">
            <a:avLst/>
          </a:prstGeom>
        </p:spPr>
        <p:txBody>
          <a:bodyPr>
            <a:spAutoFit/>
          </a:bodyPr>
          <a:lstStyle/>
          <a:p>
            <a:pPr marL="518160" marR="518160" algn="just">
              <a:spcAft>
                <a:spcPts val="0"/>
              </a:spcAft>
            </a:pPr>
            <a:r>
              <a:rPr lang="es-MX" sz="1400" dirty="0">
                <a:solidFill>
                  <a:srgbClr val="002060"/>
                </a:solidFill>
                <a:latin typeface="Times New Roman" panose="02020603050405020304" pitchFamily="18" charset="0"/>
                <a:ea typeface="Times New Roman" panose="02020603050405020304" pitchFamily="18" charset="0"/>
              </a:rPr>
              <a:t>En este sentido nunca perdemos de vista estos propósitos; que la tecnología que proporcionemos a la universidad ayude a generar valor y que se pueda mejorar continuamente.</a:t>
            </a:r>
            <a:endParaRPr lang="es-MX" sz="1400" dirty="0">
              <a:solidFill>
                <a:srgbClr val="002060"/>
              </a:solidFill>
              <a:effectLst/>
              <a:latin typeface="Times New Roman" panose="02020603050405020304" pitchFamily="18" charset="0"/>
              <a:ea typeface="Times New Roman" panose="02020603050405020304" pitchFamily="18" charset="0"/>
            </a:endParaRPr>
          </a:p>
        </p:txBody>
      </p:sp>
      <p:sp>
        <p:nvSpPr>
          <p:cNvPr id="6" name="Rectángulo 5">
            <a:extLst>
              <a:ext uri="{FF2B5EF4-FFF2-40B4-BE49-F238E27FC236}">
                <a16:creationId xmlns:a16="http://schemas.microsoft.com/office/drawing/2014/main" id="{25AAD7F0-C6BE-497E-AC70-FAA7E3C711B1}"/>
              </a:ext>
            </a:extLst>
          </p:cNvPr>
          <p:cNvSpPr/>
          <p:nvPr/>
        </p:nvSpPr>
        <p:spPr>
          <a:xfrm>
            <a:off x="467544" y="1484784"/>
            <a:ext cx="3888432" cy="1384995"/>
          </a:xfrm>
          <a:prstGeom prst="rect">
            <a:avLst/>
          </a:prstGeom>
        </p:spPr>
        <p:txBody>
          <a:bodyPr wrap="square">
            <a:spAutoFit/>
          </a:bodyPr>
          <a:lstStyle/>
          <a:p>
            <a:pPr algn="just"/>
            <a:r>
              <a:rPr lang="es-MX" sz="1400" dirty="0">
                <a:solidFill>
                  <a:schemeClr val="tx2">
                    <a:lumMod val="60000"/>
                    <a:lumOff val="40000"/>
                  </a:schemeClr>
                </a:solidFill>
                <a:latin typeface="Times New Roman" panose="02020603050405020304" pitchFamily="18" charset="0"/>
                <a:ea typeface="Times New Roman" panose="02020603050405020304" pitchFamily="18" charset="0"/>
              </a:rPr>
              <a:t>ITIL define la gestión de servicios de tecnología como una capacidad organizacional que le permite a una compañía administrar sus servicios de tecnología, para que estos sean capaces de soportar los procesos de negocio de la organización y generarle valor real al negocio</a:t>
            </a:r>
            <a:endParaRPr lang="es-MX" sz="1400" dirty="0">
              <a:solidFill>
                <a:schemeClr val="tx2">
                  <a:lumMod val="60000"/>
                  <a:lumOff val="40000"/>
                </a:schemeClr>
              </a:solidFill>
            </a:endParaRPr>
          </a:p>
        </p:txBody>
      </p:sp>
      <p:sp>
        <p:nvSpPr>
          <p:cNvPr id="7" name="Rectángulo 6">
            <a:extLst>
              <a:ext uri="{FF2B5EF4-FFF2-40B4-BE49-F238E27FC236}">
                <a16:creationId xmlns:a16="http://schemas.microsoft.com/office/drawing/2014/main" id="{91E3A1CE-53C9-4FF3-863E-C5094A347F7F}"/>
              </a:ext>
            </a:extLst>
          </p:cNvPr>
          <p:cNvSpPr/>
          <p:nvPr/>
        </p:nvSpPr>
        <p:spPr>
          <a:xfrm>
            <a:off x="4464496" y="2276872"/>
            <a:ext cx="4572000" cy="1384995"/>
          </a:xfrm>
          <a:prstGeom prst="rect">
            <a:avLst/>
          </a:prstGeom>
        </p:spPr>
        <p:txBody>
          <a:bodyPr>
            <a:spAutoFit/>
          </a:bodyPr>
          <a:lstStyle/>
          <a:p>
            <a:pPr marL="518160" marR="518160" algn="just">
              <a:spcAft>
                <a:spcPts val="0"/>
              </a:spcAft>
            </a:pPr>
            <a:r>
              <a:rPr lang="es-MX" sz="1400" dirty="0">
                <a:solidFill>
                  <a:schemeClr val="accent5">
                    <a:lumMod val="50000"/>
                  </a:schemeClr>
                </a:solidFill>
                <a:latin typeface="Times New Roman" panose="02020603050405020304" pitchFamily="18" charset="0"/>
                <a:ea typeface="Times New Roman" panose="02020603050405020304" pitchFamily="18" charset="0"/>
              </a:rPr>
              <a:t>Para ITIL la fase de Mejora Continua (fig.1), se trata de identificar e implementar las mejoras necesarias para garantizar que los servicios de tecnología sean más efectivos y eficientes además de que estén alineados con las cambiantes necesidades del negocio. </a:t>
            </a:r>
          </a:p>
        </p:txBody>
      </p:sp>
    </p:spTree>
    <p:extLst>
      <p:ext uri="{BB962C8B-B14F-4D97-AF65-F5344CB8AC3E}">
        <p14:creationId xmlns:p14="http://schemas.microsoft.com/office/powerpoint/2010/main" val="41626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F54B09F-528A-4CC1-8F3D-62C1867DA3E4}"/>
              </a:ext>
            </a:extLst>
          </p:cNvPr>
          <p:cNvPicPr>
            <a:picLocks noChangeAspect="1"/>
          </p:cNvPicPr>
          <p:nvPr/>
        </p:nvPicPr>
        <p:blipFill>
          <a:blip r:embed="rId2"/>
          <a:stretch>
            <a:fillRect/>
          </a:stretch>
        </p:blipFill>
        <p:spPr>
          <a:xfrm>
            <a:off x="467544" y="561050"/>
            <a:ext cx="7077075" cy="2605261"/>
          </a:xfrm>
          <a:prstGeom prst="rect">
            <a:avLst/>
          </a:prstGeom>
        </p:spPr>
      </p:pic>
      <p:pic>
        <p:nvPicPr>
          <p:cNvPr id="7" name="Imagen 6">
            <a:extLst>
              <a:ext uri="{FF2B5EF4-FFF2-40B4-BE49-F238E27FC236}">
                <a16:creationId xmlns:a16="http://schemas.microsoft.com/office/drawing/2014/main" id="{3EDDD7E2-9C07-4CAC-90A1-9C03B07AEE5B}"/>
              </a:ext>
            </a:extLst>
          </p:cNvPr>
          <p:cNvPicPr>
            <a:picLocks noChangeAspect="1"/>
          </p:cNvPicPr>
          <p:nvPr/>
        </p:nvPicPr>
        <p:blipFill>
          <a:blip r:embed="rId3"/>
          <a:stretch>
            <a:fillRect/>
          </a:stretch>
        </p:blipFill>
        <p:spPr>
          <a:xfrm>
            <a:off x="395536" y="3509297"/>
            <a:ext cx="6704477" cy="3216759"/>
          </a:xfrm>
          <a:prstGeom prst="rect">
            <a:avLst/>
          </a:prstGeom>
        </p:spPr>
      </p:pic>
      <p:pic>
        <p:nvPicPr>
          <p:cNvPr id="4" name="Imagen 3">
            <a:extLst>
              <a:ext uri="{FF2B5EF4-FFF2-40B4-BE49-F238E27FC236}">
                <a16:creationId xmlns:a16="http://schemas.microsoft.com/office/drawing/2014/main" id="{30A32115-B7C2-45C7-8280-92BEA0BEE053}"/>
              </a:ext>
            </a:extLst>
          </p:cNvPr>
          <p:cNvPicPr>
            <a:picLocks noChangeAspect="1"/>
          </p:cNvPicPr>
          <p:nvPr/>
        </p:nvPicPr>
        <p:blipFill>
          <a:blip r:embed="rId4"/>
          <a:stretch>
            <a:fillRect/>
          </a:stretch>
        </p:blipFill>
        <p:spPr>
          <a:xfrm>
            <a:off x="4964003" y="2475452"/>
            <a:ext cx="4087973" cy="4250605"/>
          </a:xfrm>
          <a:prstGeom prst="rect">
            <a:avLst/>
          </a:prstGeom>
        </p:spPr>
      </p:pic>
    </p:spTree>
    <p:extLst>
      <p:ext uri="{BB962C8B-B14F-4D97-AF65-F5344CB8AC3E}">
        <p14:creationId xmlns:p14="http://schemas.microsoft.com/office/powerpoint/2010/main" val="37949671"/>
      </p:ext>
    </p:extLst>
  </p:cSld>
  <p:clrMapOvr>
    <a:masterClrMapping/>
  </p:clrMapOvr>
</p:sld>
</file>

<file path=ppt/theme/theme1.xml><?xml version="1.0" encoding="utf-8"?>
<a:theme xmlns:a="http://schemas.openxmlformats.org/drawingml/2006/main" name="Diseño personalizado">
  <a:themeElements>
    <a:clrScheme name="BPM 1">
      <a:dk1>
        <a:sysClr val="windowText" lastClr="000000"/>
      </a:dk1>
      <a:lt1>
        <a:sysClr val="window" lastClr="FFFFFF"/>
      </a:lt1>
      <a:dk2>
        <a:srgbClr val="1F497D"/>
      </a:dk2>
      <a:lt2>
        <a:srgbClr val="EEECE1"/>
      </a:lt2>
      <a:accent1>
        <a:srgbClr val="4590BD"/>
      </a:accent1>
      <a:accent2>
        <a:srgbClr val="C0504D"/>
      </a:accent2>
      <a:accent3>
        <a:srgbClr val="9BBB59"/>
      </a:accent3>
      <a:accent4>
        <a:srgbClr val="8064A2"/>
      </a:accent4>
      <a:accent5>
        <a:srgbClr val="4BACC6"/>
      </a:accent5>
      <a:accent6>
        <a:srgbClr val="F79646"/>
      </a:accent6>
      <a:hlink>
        <a:srgbClr val="2CB1D7"/>
      </a:hlink>
      <a:folHlink>
        <a:srgbClr val="99B5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37932</TotalTime>
  <Words>869</Words>
  <Application>Microsoft Office PowerPoint</Application>
  <PresentationFormat>Presentación en pantalla (4:3)</PresentationFormat>
  <Paragraphs>120</Paragraphs>
  <Slides>18</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Candara</vt:lpstr>
      <vt:lpstr>Times New Roman</vt:lpstr>
      <vt:lpstr>Diseño personalizado</vt:lpstr>
      <vt:lpstr>Estrategia de implementación para los sistemas de gestión de servicios de TI: Data Center Infrastructure Management y SCG  </vt:lpstr>
      <vt:lpstr>Presentación de PowerPoint</vt:lpstr>
      <vt:lpstr>Presentación de PowerPoint</vt:lpstr>
      <vt:lpstr>Presentación de PowerPoint</vt:lpstr>
      <vt:lpstr>Presentación de PowerPoint</vt:lpstr>
      <vt:lpstr>Presentación de PowerPoint</vt:lpstr>
      <vt:lpstr>Estrategias</vt:lpstr>
      <vt:lpstr>Mejora Continua</vt:lpstr>
      <vt:lpstr>Presentación de PowerPoint</vt:lpstr>
      <vt:lpstr>DCIM, Data Center Infrastructure Management</vt:lpstr>
      <vt:lpstr>Sistema de ayuda.telecom.unam.mx</vt:lpstr>
      <vt:lpstr>Sistema de Control de Gestión</vt:lpstr>
      <vt:lpstr>Presentación de PowerPoint</vt:lpstr>
      <vt:lpstr>Presentación de PowerPoint</vt:lpstr>
      <vt:lpstr>Hitos</vt:lpstr>
      <vt:lpstr>Acciones futuras </vt:lpstr>
      <vt:lpstr>Presentación de PowerPoint</vt:lpstr>
      <vt:lpstr>Presentación de PowerPoint</vt:lpstr>
    </vt:vector>
  </TitlesOfParts>
  <Company>UNAM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Mejoras en la gestión de servicios de la DT</dc:title>
  <dc:creator>CCAU</dc:creator>
  <cp:lastModifiedBy>cau-01</cp:lastModifiedBy>
  <cp:revision>870</cp:revision>
  <cp:lastPrinted>2014-05-02T19:27:32Z</cp:lastPrinted>
  <dcterms:created xsi:type="dcterms:W3CDTF">2010-02-16T20:11:44Z</dcterms:created>
  <dcterms:modified xsi:type="dcterms:W3CDTF">2019-08-30T23:12:01Z</dcterms:modified>
</cp:coreProperties>
</file>