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3" r:id="rId6"/>
    <p:sldId id="264" r:id="rId7"/>
    <p:sldId id="265" r:id="rId8"/>
    <p:sldId id="277" r:id="rId9"/>
    <p:sldId id="266" r:id="rId10"/>
    <p:sldId id="278" r:id="rId11"/>
    <p:sldId id="268" r:id="rId12"/>
    <p:sldId id="267" r:id="rId13"/>
    <p:sldId id="276" r:id="rId14"/>
    <p:sldId id="272" r:id="rId15"/>
    <p:sldId id="271" r:id="rId16"/>
    <p:sldId id="275" r:id="rId17"/>
    <p:sldId id="279"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2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88430734-4FAE-4232-8804-0A487EA99949}" type="datetimeFigureOut">
              <a:rPr lang="es-MX" smtClean="0"/>
              <a:t>02/09/2019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370257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88430734-4FAE-4232-8804-0A487EA99949}" type="datetimeFigureOut">
              <a:rPr lang="es-MX" smtClean="0"/>
              <a:t>02/09/2019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57713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88430734-4FAE-4232-8804-0A487EA99949}" type="datetimeFigureOut">
              <a:rPr lang="es-MX" smtClean="0"/>
              <a:t>02/09/2019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320840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88430734-4FAE-4232-8804-0A487EA99949}" type="datetimeFigureOut">
              <a:rPr lang="es-MX" smtClean="0"/>
              <a:t>02/09/2019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400141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30734-4FAE-4232-8804-0A487EA99949}" type="datetimeFigureOut">
              <a:rPr lang="es-MX" smtClean="0"/>
              <a:t>02/09/2019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393054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88430734-4FAE-4232-8804-0A487EA99949}" type="datetimeFigureOut">
              <a:rPr lang="es-MX" smtClean="0"/>
              <a:t>02/09/2019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108587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88430734-4FAE-4232-8804-0A487EA99949}" type="datetimeFigureOut">
              <a:rPr lang="es-MX" smtClean="0"/>
              <a:t>02/09/2019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33468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88430734-4FAE-4232-8804-0A487EA99949}" type="datetimeFigureOut">
              <a:rPr lang="es-MX" smtClean="0"/>
              <a:t>02/09/2019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724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30734-4FAE-4232-8804-0A487EA99949}" type="datetimeFigureOut">
              <a:rPr lang="es-MX" smtClean="0"/>
              <a:t>02/09/2019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230551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30734-4FAE-4232-8804-0A487EA99949}" type="datetimeFigureOut">
              <a:rPr lang="es-MX" smtClean="0"/>
              <a:t>02/09/2019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23979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30734-4FAE-4232-8804-0A487EA99949}" type="datetimeFigureOut">
              <a:rPr lang="es-MX" smtClean="0"/>
              <a:t>02/09/2019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9A8234-921F-4584-B7B4-A9512C32CA58}" type="slidenum">
              <a:rPr lang="es-MX" smtClean="0"/>
              <a:t>‹Nº›</a:t>
            </a:fld>
            <a:endParaRPr lang="es-MX"/>
          </a:p>
        </p:txBody>
      </p:sp>
    </p:spTree>
    <p:extLst>
      <p:ext uri="{BB962C8B-B14F-4D97-AF65-F5344CB8AC3E}">
        <p14:creationId xmlns:p14="http://schemas.microsoft.com/office/powerpoint/2010/main" val="278590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0734-4FAE-4232-8804-0A487EA99949}" type="datetimeFigureOut">
              <a:rPr lang="es-MX" smtClean="0"/>
              <a:t>02/09/2019</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A8234-921F-4584-B7B4-A9512C32CA58}" type="slidenum">
              <a:rPr lang="es-MX" smtClean="0"/>
              <a:t>‹Nº›</a:t>
            </a:fld>
            <a:endParaRPr lang="es-MX"/>
          </a:p>
        </p:txBody>
      </p:sp>
    </p:spTree>
    <p:extLst>
      <p:ext uri="{BB962C8B-B14F-4D97-AF65-F5344CB8AC3E}">
        <p14:creationId xmlns:p14="http://schemas.microsoft.com/office/powerpoint/2010/main" val="215856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i.atmosfera.unam.m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ruoa.unam.mx/pembu" TargetMode="External"/><Relationship Id="rId7" Type="http://schemas.openxmlformats.org/officeDocument/2006/relationships/hyperlink" Target="http://rema.atmosfera.unam.mx/rema" TargetMode="External"/><Relationship Id="rId2" Type="http://schemas.openxmlformats.org/officeDocument/2006/relationships/hyperlink" Target="https://www.ruoa.unam.mx/" TargetMode="External"/><Relationship Id="rId1" Type="http://schemas.openxmlformats.org/officeDocument/2006/relationships/slideLayout" Target="../slideLayouts/slideLayout7.xml"/><Relationship Id="rId6" Type="http://schemas.openxmlformats.org/officeDocument/2006/relationships/hyperlink" Target="https://www.atmosfera.unam.mx/calidad-del-aire-en-mexico" TargetMode="External"/><Relationship Id="rId5" Type="http://schemas.openxmlformats.org/officeDocument/2006/relationships/hyperlink" Target="http://grupo-ioa.atmosfera.unam.mx/pronosticos/index.php/oleaje" TargetMode="External"/><Relationship Id="rId4" Type="http://schemas.openxmlformats.org/officeDocument/2006/relationships/hyperlink" Target="http://grupo-ioa.atmosfera.unam.mx/pronosticos/index.php/meteorologi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132.248.8.242/respuestaGDI_LR-5.pdf" TargetMode="External"/><Relationship Id="rId2" Type="http://schemas.openxmlformats.org/officeDocument/2006/relationships/hyperlink" Target="https://ec.europa.eu/research/participants/data/ref/h2020/grants_manual/hi/oa_pilot/h2020-hi-oa-data-mgt_en.pdf" TargetMode="External"/><Relationship Id="rId1" Type="http://schemas.openxmlformats.org/officeDocument/2006/relationships/slideLayout" Target="../slideLayouts/slideLayout7.xml"/><Relationship Id="rId4" Type="http://schemas.openxmlformats.org/officeDocument/2006/relationships/hyperlink" Target="http://132.248.8.242/La_Referencia_Politicas_para_la_Ciencia_Abierta_y_los_Datos_Cientificos_en_America_Latina.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so.org/standard/32557.html" TargetMode="External"/><Relationship Id="rId7" Type="http://schemas.openxmlformats.org/officeDocument/2006/relationships/hyperlink" Target="http://www.opengeospatial.org/" TargetMode="External"/><Relationship Id="rId2" Type="http://schemas.openxmlformats.org/officeDocument/2006/relationships/hyperlink" Target="https://geonetwork-opensource.org/" TargetMode="External"/><Relationship Id="rId1" Type="http://schemas.openxmlformats.org/officeDocument/2006/relationships/slideLayout" Target="../slideLayouts/slideLayout7.xml"/><Relationship Id="rId6" Type="http://schemas.openxmlformats.org/officeDocument/2006/relationships/hyperlink" Target="http://rd-alliance.github.io/metadata-directory/standards/iso-19115.html" TargetMode="External"/><Relationship Id="rId5" Type="http://schemas.openxmlformats.org/officeDocument/2006/relationships/hyperlink" Target="http://geoserver.org/" TargetMode="External"/><Relationship Id="rId4" Type="http://schemas.openxmlformats.org/officeDocument/2006/relationships/hyperlink" Target="https://www.openarchives.org/pm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spire.ec.europa.eu/document-tags/metadata" TargetMode="External"/><Relationship Id="rId7" Type="http://schemas.openxmlformats.org/officeDocument/2006/relationships/hyperlink" Target="https://es.wikipedia.org/wiki/Transferencia_de_Estado_Representacional" TargetMode="External"/><Relationship Id="rId2" Type="http://schemas.openxmlformats.org/officeDocument/2006/relationships/hyperlink" Target="https://sdi.eea.europa.eu/catalogue/srv/eng/catalog.search#/home" TargetMode="External"/><Relationship Id="rId1" Type="http://schemas.openxmlformats.org/officeDocument/2006/relationships/slideLayout" Target="../slideLayouts/slideLayout7.xml"/><Relationship Id="rId6" Type="http://schemas.openxmlformats.org/officeDocument/2006/relationships/hyperlink" Target="https://www.openaire.eu/what-is-openaire-and-what-are-openaire-services" TargetMode="External"/><Relationship Id="rId5" Type="http://schemas.openxmlformats.org/officeDocument/2006/relationships/hyperlink" Target="https://www.dataone.org/iarc-member-node" TargetMode="External"/><Relationship Id="rId4" Type="http://schemas.openxmlformats.org/officeDocument/2006/relationships/hyperlink" Target="http://www.wmo.int/pages/prog/www/WIS/metadata_e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132.248.8.242:8586/geonetwork/srv/spa/main.home?uuid=a4f7db9a-25ee-4c95-a4db-ac49a11b12ff" TargetMode="External"/><Relationship Id="rId2" Type="http://schemas.openxmlformats.org/officeDocument/2006/relationships/hyperlink" Target="http://uniatmos.atmosfera.unam.mx/ACD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ipcc.ch/" TargetMode="External"/><Relationship Id="rId2" Type="http://schemas.openxmlformats.org/officeDocument/2006/relationships/hyperlink" Target="https://es.wikipedia.org/wiki/Proyecto_de_intercomparacion_de_modelos_acoplados" TargetMode="External"/><Relationship Id="rId1" Type="http://schemas.openxmlformats.org/officeDocument/2006/relationships/slideLayout" Target="../slideLayouts/slideLayout7.xml"/><Relationship Id="rId4" Type="http://schemas.openxmlformats.org/officeDocument/2006/relationships/hyperlink" Target="http://atlasclimatico.unam.mx:8550/geonetwork/srv/spa/main.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cal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76" y="118127"/>
            <a:ext cx="2324100" cy="1006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ical2019.redclara.net/images/logo-eciencia-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19" y="116744"/>
            <a:ext cx="2015997"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33479"/>
            <a:ext cx="901145" cy="1008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718" y="116632"/>
            <a:ext cx="1015754" cy="1008000"/>
          </a:xfrm>
          <a:prstGeom prst="rect">
            <a:avLst/>
          </a:prstGeom>
        </p:spPr>
      </p:pic>
      <p:sp>
        <p:nvSpPr>
          <p:cNvPr id="8" name="Rectangle 7"/>
          <p:cNvSpPr/>
          <p:nvPr/>
        </p:nvSpPr>
        <p:spPr>
          <a:xfrm>
            <a:off x="971600" y="1268760"/>
            <a:ext cx="7128792" cy="4832092"/>
          </a:xfrm>
          <a:prstGeom prst="rect">
            <a:avLst/>
          </a:prstGeom>
        </p:spPr>
        <p:txBody>
          <a:bodyPr wrap="square">
            <a:spAutoFit/>
          </a:bodyPr>
          <a:lstStyle/>
          <a:p>
            <a:pPr algn="ctr"/>
            <a:r>
              <a:rPr lang="es-MX" i="0" u="none" strike="noStrike" baseline="0" dirty="0">
                <a:solidFill>
                  <a:srgbClr val="000000"/>
                </a:solidFill>
                <a:latin typeface="Times New Roman"/>
              </a:rPr>
              <a:t>Novena Conferencia de Directores de Tecnología de Información y Comunicación en Instituciones de Educación Superior, TICAL2019</a:t>
            </a:r>
          </a:p>
          <a:p>
            <a:pPr algn="ctr"/>
            <a:r>
              <a:rPr lang="es-MX" i="0" u="none" strike="noStrike" baseline="0" dirty="0">
                <a:solidFill>
                  <a:srgbClr val="000000"/>
                </a:solidFill>
                <a:latin typeface="Times New Roman"/>
              </a:rPr>
              <a:t>y </a:t>
            </a:r>
          </a:p>
          <a:p>
            <a:pPr algn="ctr"/>
            <a:r>
              <a:rPr lang="es-MX" i="0" u="none" strike="noStrike" baseline="0" dirty="0">
                <a:solidFill>
                  <a:srgbClr val="000000"/>
                </a:solidFill>
                <a:latin typeface="Times New Roman"/>
              </a:rPr>
              <a:t>III Encuentro Latinoamericano de e-Ciencia</a:t>
            </a:r>
          </a:p>
          <a:p>
            <a:pPr algn="ctr"/>
            <a:r>
              <a:rPr lang="es-MX" sz="800" i="0" u="none" strike="noStrike" baseline="0" dirty="0">
                <a:solidFill>
                  <a:srgbClr val="000000"/>
                </a:solidFill>
                <a:latin typeface="Times New Roman"/>
              </a:rPr>
              <a:t> </a:t>
            </a:r>
          </a:p>
          <a:p>
            <a:pPr algn="ctr"/>
            <a:r>
              <a:rPr lang="es-MX" i="0" u="none" strike="noStrike" baseline="0" dirty="0">
                <a:solidFill>
                  <a:srgbClr val="000000"/>
                </a:solidFill>
                <a:latin typeface="Times New Roman"/>
              </a:rPr>
              <a:t>“El genoma estudiantil y la metamorfosis digital universitaria” </a:t>
            </a:r>
          </a:p>
          <a:p>
            <a:endParaRPr lang="es-MX" b="1" dirty="0">
              <a:solidFill>
                <a:srgbClr val="000000"/>
              </a:solidFill>
              <a:latin typeface="Times New Roman"/>
            </a:endParaRPr>
          </a:p>
          <a:p>
            <a:pPr algn="ctr"/>
            <a:r>
              <a:rPr lang="es-MX" sz="2400" b="1" i="0" u="none" strike="noStrike" baseline="0" dirty="0">
                <a:solidFill>
                  <a:srgbClr val="000000"/>
                </a:solidFill>
                <a:latin typeface="Times New Roman"/>
              </a:rPr>
              <a:t>Repositorio Institucional del </a:t>
            </a:r>
            <a:br>
              <a:rPr lang="es-MX" sz="2400" b="1" i="0" u="none" strike="noStrike" baseline="0" dirty="0">
                <a:solidFill>
                  <a:srgbClr val="000000"/>
                </a:solidFill>
                <a:latin typeface="Times New Roman"/>
              </a:rPr>
            </a:br>
            <a:r>
              <a:rPr lang="es-MX" sz="2400" b="1" i="0" u="none" strike="noStrike" baseline="0" dirty="0">
                <a:solidFill>
                  <a:srgbClr val="000000"/>
                </a:solidFill>
                <a:latin typeface="Times New Roman"/>
              </a:rPr>
              <a:t>Centro de Ciencias de la Atmósfera, UNAM </a:t>
            </a:r>
          </a:p>
          <a:p>
            <a:endParaRPr lang="es-MX" b="0" i="0" u="none" strike="noStrike" baseline="0" dirty="0">
              <a:solidFill>
                <a:srgbClr val="000000"/>
              </a:solidFill>
              <a:latin typeface="Times New Roman"/>
            </a:endParaRPr>
          </a:p>
          <a:p>
            <a:pPr algn="ctr"/>
            <a:r>
              <a:rPr lang="es-MX" b="0" i="0" u="none" strike="noStrike" baseline="0" dirty="0">
                <a:solidFill>
                  <a:srgbClr val="000000"/>
                </a:solidFill>
                <a:latin typeface="Times New Roman"/>
              </a:rPr>
              <a:t>Agustín Fernández </a:t>
            </a:r>
            <a:r>
              <a:rPr lang="es-MX" b="0" i="0" u="none" strike="noStrike" baseline="0" dirty="0" err="1">
                <a:solidFill>
                  <a:srgbClr val="000000"/>
                </a:solidFill>
                <a:latin typeface="Times New Roman"/>
              </a:rPr>
              <a:t>Eguiarte</a:t>
            </a:r>
            <a:endParaRPr lang="es-MX" b="0" i="0" u="none" strike="noStrike" baseline="0" dirty="0">
              <a:solidFill>
                <a:srgbClr val="000000"/>
              </a:solidFill>
              <a:latin typeface="Times New Roman"/>
            </a:endParaRPr>
          </a:p>
          <a:p>
            <a:pPr algn="ctr"/>
            <a:r>
              <a:rPr lang="es-MX" b="0" i="0" u="none" strike="noStrike" baseline="0" dirty="0">
                <a:solidFill>
                  <a:srgbClr val="000000"/>
                </a:solidFill>
                <a:latin typeface="Times New Roman"/>
              </a:rPr>
              <a:t>Carolina Castelán Hernández</a:t>
            </a:r>
          </a:p>
          <a:p>
            <a:pPr algn="ctr"/>
            <a:endParaRPr lang="es-MX" b="0" i="0" u="none" strike="noStrike" baseline="0" dirty="0">
              <a:solidFill>
                <a:srgbClr val="000000"/>
              </a:solidFill>
              <a:latin typeface="Times New Roman"/>
            </a:endParaRPr>
          </a:p>
          <a:p>
            <a:pPr algn="ctr"/>
            <a:r>
              <a:rPr lang="es-MX" b="0" i="0" u="none" strike="noStrike" baseline="0" dirty="0">
                <a:solidFill>
                  <a:srgbClr val="000000"/>
                </a:solidFill>
                <a:latin typeface="Times New Roman"/>
              </a:rPr>
              <a:t>Centro de Ciencias de la Atmósfera</a:t>
            </a:r>
            <a:br>
              <a:rPr lang="es-MX" b="0" i="0" u="none" strike="noStrike" baseline="0" dirty="0">
                <a:solidFill>
                  <a:srgbClr val="000000"/>
                </a:solidFill>
                <a:latin typeface="Times New Roman"/>
              </a:rPr>
            </a:br>
            <a:r>
              <a:rPr lang="es-MX" b="0" i="0" u="none" strike="noStrike" baseline="0" dirty="0">
                <a:solidFill>
                  <a:srgbClr val="000000"/>
                </a:solidFill>
                <a:latin typeface="Times New Roman"/>
              </a:rPr>
              <a:t> Universidad Nacional Autónoma de México</a:t>
            </a:r>
            <a:br>
              <a:rPr lang="es-MX" b="0" i="0" u="none" strike="noStrike" baseline="0" dirty="0">
                <a:solidFill>
                  <a:srgbClr val="000000"/>
                </a:solidFill>
                <a:latin typeface="Times New Roman"/>
              </a:rPr>
            </a:br>
            <a:r>
              <a:rPr lang="es-MX" b="0" i="0" u="none" strike="noStrike" baseline="0" dirty="0">
                <a:solidFill>
                  <a:srgbClr val="000000"/>
                </a:solidFill>
                <a:latin typeface="Times New Roman"/>
              </a:rPr>
              <a:t>Ciudad Universitaria, </a:t>
            </a:r>
            <a:r>
              <a:rPr lang="es-MX" b="0" i="0" u="none" strike="noStrike" baseline="0" dirty="0" err="1">
                <a:solidFill>
                  <a:srgbClr val="000000"/>
                </a:solidFill>
                <a:latin typeface="Times New Roman"/>
              </a:rPr>
              <a:t>CdMx</a:t>
            </a:r>
            <a:r>
              <a:rPr lang="es-MX" b="0" i="0" u="none" strike="noStrike" baseline="0" dirty="0">
                <a:solidFill>
                  <a:srgbClr val="000000"/>
                </a:solidFill>
                <a:latin typeface="Times New Roman"/>
              </a:rPr>
              <a:t>, 04510, México</a:t>
            </a:r>
          </a:p>
          <a:p>
            <a:pPr algn="ctr"/>
            <a:r>
              <a:rPr lang="es-MX" b="0" i="0" u="none" strike="noStrike" baseline="0" dirty="0">
                <a:solidFill>
                  <a:srgbClr val="0000FF"/>
                </a:solidFill>
                <a:latin typeface="Times New Roman"/>
              </a:rPr>
              <a:t>agustin@unam.mx</a:t>
            </a:r>
            <a:r>
              <a:rPr lang="es-MX" b="0" i="0" u="none" strike="noStrike" baseline="0" dirty="0">
                <a:solidFill>
                  <a:srgbClr val="000000"/>
                </a:solidFill>
                <a:latin typeface="Times New Roman"/>
              </a:rPr>
              <a:t>, </a:t>
            </a:r>
            <a:r>
              <a:rPr lang="es-MX" b="0" i="0" u="none" strike="noStrike" baseline="0" dirty="0">
                <a:solidFill>
                  <a:srgbClr val="0000FF"/>
                </a:solidFill>
                <a:latin typeface="Times New Roman"/>
              </a:rPr>
              <a:t>ccastelanh@atmosfera.unam.mx</a:t>
            </a:r>
            <a:endParaRPr lang="es-MX" dirty="0"/>
          </a:p>
        </p:txBody>
      </p:sp>
    </p:spTree>
    <p:extLst>
      <p:ext uri="{BB962C8B-B14F-4D97-AF65-F5344CB8AC3E}">
        <p14:creationId xmlns:p14="http://schemas.microsoft.com/office/powerpoint/2010/main" val="222038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C709883-DB9C-47BA-B9A9-AA4D97996E48}"/>
              </a:ext>
            </a:extLst>
          </p:cNvPr>
          <p:cNvPicPr>
            <a:picLocks noChangeAspect="1"/>
          </p:cNvPicPr>
          <p:nvPr/>
        </p:nvPicPr>
        <p:blipFill>
          <a:blip r:embed="rId2"/>
          <a:stretch>
            <a:fillRect/>
          </a:stretch>
        </p:blipFill>
        <p:spPr>
          <a:xfrm>
            <a:off x="0" y="1000125"/>
            <a:ext cx="9144000" cy="4857750"/>
          </a:xfrm>
          <a:prstGeom prst="rect">
            <a:avLst/>
          </a:prstGeom>
        </p:spPr>
      </p:pic>
      <p:sp>
        <p:nvSpPr>
          <p:cNvPr id="4" name="CuadroTexto 3">
            <a:extLst>
              <a:ext uri="{FF2B5EF4-FFF2-40B4-BE49-F238E27FC236}">
                <a16:creationId xmlns:a16="http://schemas.microsoft.com/office/drawing/2014/main" xmlns="" id="{99A583D2-5BB4-4190-A1E0-315C9E50A7A4}"/>
              </a:ext>
            </a:extLst>
          </p:cNvPr>
          <p:cNvSpPr txBox="1"/>
          <p:nvPr/>
        </p:nvSpPr>
        <p:spPr>
          <a:xfrm>
            <a:off x="323528" y="332656"/>
            <a:ext cx="3240360" cy="400110"/>
          </a:xfrm>
          <a:prstGeom prst="rect">
            <a:avLst/>
          </a:prstGeom>
          <a:noFill/>
        </p:spPr>
        <p:txBody>
          <a:bodyPr wrap="square" rtlCol="0">
            <a:spAutoFit/>
          </a:bodyPr>
          <a:lstStyle/>
          <a:p>
            <a:r>
              <a:rPr lang="es-MX" sz="2000" b="1" dirty="0"/>
              <a:t>Antecedentes</a:t>
            </a:r>
          </a:p>
        </p:txBody>
      </p:sp>
    </p:spTree>
    <p:extLst>
      <p:ext uri="{BB962C8B-B14F-4D97-AF65-F5344CB8AC3E}">
        <p14:creationId xmlns:p14="http://schemas.microsoft.com/office/powerpoint/2010/main" val="103213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88640"/>
            <a:ext cx="6552728" cy="400110"/>
          </a:xfrm>
          <a:prstGeom prst="rect">
            <a:avLst/>
          </a:prstGeom>
          <a:noFill/>
        </p:spPr>
        <p:txBody>
          <a:bodyPr wrap="square" rtlCol="0">
            <a:spAutoFit/>
          </a:bodyPr>
          <a:lstStyle/>
          <a:p>
            <a:r>
              <a:rPr lang="es-MX" sz="2000" b="1" i="0" u="none" strike="noStrike" baseline="0" dirty="0">
                <a:solidFill>
                  <a:srgbClr val="000000"/>
                </a:solidFill>
                <a:latin typeface="Times New Roman"/>
              </a:rPr>
              <a:t>Resultados obtenidos </a:t>
            </a:r>
            <a:endParaRPr lang="es-MX" sz="2000" dirty="0"/>
          </a:p>
        </p:txBody>
      </p:sp>
      <p:sp>
        <p:nvSpPr>
          <p:cNvPr id="2" name="TextBox 1"/>
          <p:cNvSpPr txBox="1"/>
          <p:nvPr/>
        </p:nvSpPr>
        <p:spPr>
          <a:xfrm>
            <a:off x="611560" y="5406315"/>
            <a:ext cx="7848872" cy="830997"/>
          </a:xfrm>
          <a:prstGeom prst="rect">
            <a:avLst/>
          </a:prstGeom>
          <a:noFill/>
        </p:spPr>
        <p:txBody>
          <a:bodyPr wrap="square" rtlCol="0">
            <a:spAutoFit/>
          </a:bodyPr>
          <a:lstStyle/>
          <a:p>
            <a:pPr algn="ctr"/>
            <a:r>
              <a:rPr lang="es-MX" sz="2400" u="sng" dirty="0">
                <a:solidFill>
                  <a:srgbClr val="0000FF"/>
                </a:solidFill>
                <a:latin typeface="Times New Roman"/>
                <a:ea typeface="Calibri"/>
                <a:cs typeface="Times New Roman"/>
                <a:hlinkClick r:id="rId2"/>
              </a:rPr>
              <a:t>Repositorio Institucional del </a:t>
            </a:r>
          </a:p>
          <a:p>
            <a:pPr algn="ctr"/>
            <a:r>
              <a:rPr lang="es-MX" sz="2400" u="sng" dirty="0">
                <a:solidFill>
                  <a:srgbClr val="0000FF"/>
                </a:solidFill>
                <a:latin typeface="Times New Roman"/>
                <a:ea typeface="Calibri"/>
                <a:cs typeface="Times New Roman"/>
                <a:hlinkClick r:id="rId2"/>
              </a:rPr>
              <a:t>Centro de Ciencias de la Atmósfera de la UNAM</a:t>
            </a:r>
            <a:endParaRPr lang="es-MX" sz="2400" dirty="0">
              <a:latin typeface="Times New Roman" pitchFamily="18" charset="0"/>
              <a:cs typeface="Times New Roman" pitchFamily="18" charset="0"/>
            </a:endParaRPr>
          </a:p>
        </p:txBody>
      </p:sp>
      <p:pic>
        <p:nvPicPr>
          <p:cNvPr id="5" name="Imagen 1" descr="C:\Users\caro\Desktop\Sin título-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693119"/>
            <a:ext cx="7560840" cy="4680097"/>
          </a:xfrm>
          <a:prstGeom prst="rect">
            <a:avLst/>
          </a:prstGeom>
          <a:noFill/>
          <a:ln>
            <a:noFill/>
          </a:ln>
        </p:spPr>
      </p:pic>
    </p:spTree>
    <p:extLst>
      <p:ext uri="{BB962C8B-B14F-4D97-AF65-F5344CB8AC3E}">
        <p14:creationId xmlns:p14="http://schemas.microsoft.com/office/powerpoint/2010/main" val="407751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6552728" cy="400110"/>
          </a:xfrm>
          <a:prstGeom prst="rect">
            <a:avLst/>
          </a:prstGeom>
          <a:noFill/>
        </p:spPr>
        <p:txBody>
          <a:bodyPr wrap="square" rtlCol="0">
            <a:spAutoFit/>
          </a:bodyPr>
          <a:lstStyle/>
          <a:p>
            <a:r>
              <a:rPr lang="es-MX" sz="2000" b="1" i="0" u="none" strike="noStrike" baseline="0" dirty="0">
                <a:solidFill>
                  <a:srgbClr val="000000"/>
                </a:solidFill>
                <a:latin typeface="Times New Roman"/>
              </a:rPr>
              <a:t>Resultados obtenidos </a:t>
            </a:r>
            <a:endParaRPr lang="es-MX" sz="2000" dirty="0"/>
          </a:p>
        </p:txBody>
      </p:sp>
      <p:sp>
        <p:nvSpPr>
          <p:cNvPr id="3" name="TextBox 2"/>
          <p:cNvSpPr txBox="1"/>
          <p:nvPr/>
        </p:nvSpPr>
        <p:spPr>
          <a:xfrm>
            <a:off x="827584" y="1124744"/>
            <a:ext cx="7416824" cy="5047536"/>
          </a:xfrm>
          <a:prstGeom prst="rect">
            <a:avLst/>
          </a:prstGeom>
          <a:noFill/>
        </p:spPr>
        <p:txBody>
          <a:bodyPr wrap="square" rtlCol="0">
            <a:spAutoFit/>
          </a:bodyPr>
          <a:lstStyle/>
          <a:p>
            <a:pPr algn="just"/>
            <a:r>
              <a:rPr lang="es-MX" sz="1900" b="1" i="0" u="none" strike="noStrike" baseline="0" dirty="0">
                <a:solidFill>
                  <a:srgbClr val="000000"/>
                </a:solidFill>
                <a:latin typeface="Times New Roman"/>
              </a:rPr>
              <a:t>El RI integra 11,610 bases de datos geoespaciales</a:t>
            </a:r>
          </a:p>
          <a:p>
            <a:pPr algn="just"/>
            <a:r>
              <a:rPr lang="es-MX" sz="1900" b="0" i="0" u="none" strike="noStrike" baseline="0" dirty="0">
                <a:solidFill>
                  <a:srgbClr val="000000"/>
                </a:solidFill>
                <a:latin typeface="Times New Roman"/>
              </a:rPr>
              <a:t>El Repositorio Institucional del Centro de Ciencias de la Atmósfera de la UNAM integra la totalidad de las bases de datos del Repositorio geoespacial del Atlas Climático Digital de México y las del Repositorio geoespacial de escenarios de cambio climático.</a:t>
            </a:r>
          </a:p>
          <a:p>
            <a:pPr algn="just"/>
            <a:endParaRPr lang="es-MX" sz="1900" dirty="0">
              <a:solidFill>
                <a:srgbClr val="000000"/>
              </a:solidFill>
              <a:latin typeface="Times New Roman"/>
            </a:endParaRPr>
          </a:p>
          <a:p>
            <a:pPr algn="just"/>
            <a:r>
              <a:rPr lang="es-MX" sz="1900" b="1" i="0" u="none" strike="noStrike" baseline="0" dirty="0">
                <a:solidFill>
                  <a:srgbClr val="000000"/>
                </a:solidFill>
                <a:latin typeface="Times New Roman"/>
              </a:rPr>
              <a:t>El RI integra 585 publicaciones científicas</a:t>
            </a:r>
          </a:p>
          <a:p>
            <a:pPr algn="just"/>
            <a:r>
              <a:rPr lang="es-MX" sz="1900" b="0" i="0" u="none" strike="noStrike" baseline="0" dirty="0">
                <a:solidFill>
                  <a:srgbClr val="000000"/>
                </a:solidFill>
                <a:latin typeface="Times New Roman"/>
              </a:rPr>
              <a:t>De igual</a:t>
            </a:r>
            <a:r>
              <a:rPr lang="es-MX" sz="1900" b="0" i="0" u="none" strike="noStrike" dirty="0">
                <a:solidFill>
                  <a:srgbClr val="000000"/>
                </a:solidFill>
                <a:latin typeface="Times New Roman"/>
              </a:rPr>
              <a:t> forma integra hasta el momento, 430 publicaciones de Artículos científicos evaluados po</a:t>
            </a:r>
            <a:r>
              <a:rPr lang="es-MX" sz="1900" dirty="0">
                <a:solidFill>
                  <a:srgbClr val="000000"/>
                </a:solidFill>
                <a:latin typeface="Times New Roman"/>
              </a:rPr>
              <a:t>r pares y 155 Tesis de maestría y doctorado generados en la dependencia.</a:t>
            </a:r>
          </a:p>
          <a:p>
            <a:pPr algn="just"/>
            <a:endParaRPr lang="es-MX" sz="1900" dirty="0">
              <a:solidFill>
                <a:srgbClr val="000000"/>
              </a:solidFill>
              <a:latin typeface="Times New Roman"/>
            </a:endParaRPr>
          </a:p>
          <a:p>
            <a:pPr algn="just"/>
            <a:r>
              <a:rPr lang="es-MX" sz="1900" b="1" dirty="0">
                <a:solidFill>
                  <a:srgbClr val="000000"/>
                </a:solidFill>
                <a:latin typeface="Times New Roman"/>
              </a:rPr>
              <a:t>Calidad y procesos de los datos geoespaciales</a:t>
            </a:r>
          </a:p>
          <a:p>
            <a:pPr algn="just"/>
            <a:r>
              <a:rPr lang="es-MX" sz="1900" dirty="0">
                <a:solidFill>
                  <a:srgbClr val="000000"/>
                </a:solidFill>
                <a:latin typeface="Times New Roman"/>
              </a:rPr>
              <a:t>La calidad y los procesos empleados en la generación de las bases de datos se encuentran descritos en los metadatos y son el resultado del trabajo conjunto entre  los especialistas en cada temática y los desarrolladores del repositorio geoespacial.</a:t>
            </a:r>
          </a:p>
          <a:p>
            <a:pPr algn="just"/>
            <a:endParaRPr lang="es-MX" dirty="0">
              <a:solidFill>
                <a:srgbClr val="000000"/>
              </a:solidFill>
              <a:latin typeface="Times New Roman"/>
            </a:endParaRPr>
          </a:p>
        </p:txBody>
      </p:sp>
    </p:spTree>
    <p:extLst>
      <p:ext uri="{BB962C8B-B14F-4D97-AF65-F5344CB8AC3E}">
        <p14:creationId xmlns:p14="http://schemas.microsoft.com/office/powerpoint/2010/main" val="271496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6632"/>
            <a:ext cx="8136904" cy="6247864"/>
          </a:xfrm>
          <a:prstGeom prst="rect">
            <a:avLst/>
          </a:prstGeom>
          <a:noFill/>
        </p:spPr>
        <p:txBody>
          <a:bodyPr wrap="square" rtlCol="0">
            <a:spAutoFit/>
          </a:bodyPr>
          <a:lstStyle/>
          <a:p>
            <a:pPr algn="just"/>
            <a:r>
              <a:rPr lang="es-MX" sz="2000" b="1" dirty="0">
                <a:solidFill>
                  <a:srgbClr val="000000"/>
                </a:solidFill>
                <a:latin typeface="Times New Roman" panose="02020603050405020304" pitchFamily="18" charset="0"/>
                <a:cs typeface="Times New Roman" panose="02020603050405020304" pitchFamily="18" charset="0"/>
              </a:rPr>
              <a:t>Potencial de crecimiento</a:t>
            </a:r>
          </a:p>
          <a:p>
            <a:pPr algn="just"/>
            <a:endParaRPr lang="es-MX" sz="2000" b="1" dirty="0">
              <a:solidFill>
                <a:srgbClr val="000000"/>
              </a:solidFill>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El RI tiene un gran potencial de desarrollo ya que en la dependencia se cuenta con la infraestructura, el </a:t>
            </a:r>
            <a:r>
              <a:rPr lang="es-MX" sz="2000" dirty="0" err="1">
                <a:latin typeface="Times New Roman" panose="02020603050405020304" pitchFamily="18" charset="0"/>
                <a:cs typeface="Times New Roman" panose="02020603050405020304" pitchFamily="18" charset="0"/>
              </a:rPr>
              <a:t>expertise</a:t>
            </a:r>
            <a:r>
              <a:rPr lang="es-MX" sz="2000" dirty="0">
                <a:latin typeface="Times New Roman" panose="02020603050405020304" pitchFamily="18" charset="0"/>
                <a:cs typeface="Times New Roman" panose="02020603050405020304" pitchFamily="18" charset="0"/>
              </a:rPr>
              <a:t> y la participación de especialistas en climatología y cambio climático, para procesar e incorporar en el futuro los grandes volúmenes de datos atmosféricos y ambientales que sistemáticamente capturan las diversas redes de observación y pronóstico de la dependencia:</a:t>
            </a:r>
          </a:p>
          <a:p>
            <a:pPr algn="just"/>
            <a:endParaRPr lang="es-MX" sz="2000" dirty="0">
              <a:latin typeface="Times New Roman" panose="02020603050405020304" pitchFamily="18" charset="0"/>
              <a:cs typeface="Times New Roman" panose="02020603050405020304" pitchFamily="18" charset="0"/>
            </a:endParaRP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2"/>
              </a:rPr>
              <a:t>Red Universitaria de Observatorios Atmosféricos</a:t>
            </a:r>
            <a:endParaRPr lang="es-MX" sz="20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3"/>
              </a:rPr>
              <a:t>Red del Programa de Estaciones Meteorológicas del Bachillerato Universitario</a:t>
            </a:r>
            <a:r>
              <a:rPr lang="es-MX" sz="2000" dirty="0">
                <a:solidFill>
                  <a:srgbClr val="000000"/>
                </a:solidFill>
                <a:latin typeface="Times New Roman" panose="02020603050405020304" pitchFamily="18" charset="0"/>
                <a:cs typeface="Times New Roman" panose="02020603050405020304" pitchFamily="18" charset="0"/>
              </a:rPr>
              <a:t> </a:t>
            </a: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4"/>
              </a:rPr>
              <a:t>Pronósticos meteorológicos</a:t>
            </a:r>
            <a:r>
              <a:rPr lang="es-MX" sz="2000" dirty="0">
                <a:solidFill>
                  <a:srgbClr val="000000"/>
                </a:solidFill>
                <a:latin typeface="Times New Roman" panose="02020603050405020304" pitchFamily="18" charset="0"/>
                <a:cs typeface="Times New Roman" panose="02020603050405020304" pitchFamily="18" charset="0"/>
              </a:rPr>
              <a:t>	</a:t>
            </a: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5"/>
              </a:rPr>
              <a:t>Pronóstico de oleaje</a:t>
            </a:r>
            <a:endParaRPr lang="es-MX" sz="20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6"/>
              </a:rPr>
              <a:t>Pronóstico de calidad del aire en la </a:t>
            </a:r>
            <a:r>
              <a:rPr lang="es-MX" sz="2000" dirty="0" err="1">
                <a:solidFill>
                  <a:srgbClr val="000000"/>
                </a:solidFill>
                <a:latin typeface="Times New Roman" panose="02020603050405020304" pitchFamily="18" charset="0"/>
                <a:cs typeface="Times New Roman" panose="02020603050405020304" pitchFamily="18" charset="0"/>
                <a:hlinkClick r:id="rId6"/>
              </a:rPr>
              <a:t>CdMx</a:t>
            </a:r>
            <a:r>
              <a:rPr lang="es-MX" sz="2000" dirty="0">
                <a:solidFill>
                  <a:srgbClr val="000000"/>
                </a:solidFill>
                <a:latin typeface="Times New Roman" panose="02020603050405020304" pitchFamily="18" charset="0"/>
                <a:cs typeface="Times New Roman" panose="02020603050405020304" pitchFamily="18" charset="0"/>
                <a:hlinkClick r:id="rId6"/>
              </a:rPr>
              <a:t> y su zona metropolitana</a:t>
            </a:r>
            <a:endParaRPr lang="es-MX" sz="2000" dirty="0">
              <a:solidFill>
                <a:srgbClr val="000000"/>
              </a:solidFill>
              <a:latin typeface="Times New Roman" panose="02020603050405020304" pitchFamily="18" charset="0"/>
              <a:cs typeface="Times New Roman" panose="02020603050405020304" pitchFamily="18" charset="0"/>
            </a:endParaRPr>
          </a:p>
          <a:p>
            <a:pPr marL="742950" lvl="1" indent="-285750">
              <a:buFont typeface="Arial" pitchFamily="34" charset="0"/>
              <a:buChar char="•"/>
            </a:pPr>
            <a:r>
              <a:rPr lang="es-MX" sz="2000" dirty="0">
                <a:solidFill>
                  <a:srgbClr val="000000"/>
                </a:solidFill>
                <a:latin typeface="Times New Roman" panose="02020603050405020304" pitchFamily="18" charset="0"/>
                <a:cs typeface="Times New Roman" panose="02020603050405020304" pitchFamily="18" charset="0"/>
                <a:hlinkClick r:id="rId7"/>
              </a:rPr>
              <a:t>Pronóstico de calidad biológica del aire</a:t>
            </a:r>
            <a:endParaRPr lang="es-MX" sz="2000" dirty="0">
              <a:solidFill>
                <a:srgbClr val="000000"/>
              </a:solidFill>
              <a:latin typeface="Times New Roman" panose="02020603050405020304" pitchFamily="18" charset="0"/>
              <a:cs typeface="Times New Roman" panose="02020603050405020304" pitchFamily="18" charset="0"/>
            </a:endParaRPr>
          </a:p>
          <a:p>
            <a:pPr algn="just"/>
            <a:endParaRPr lang="es-MX"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De igual forma deberán ser procesados e incorporados en el RI los nuevos escenarios de cambio climático del CEMIP6, muy próximos a publicarse, así como los productos científicos y las bases de datos utilizadas y generadas en dichos estudios. </a:t>
            </a:r>
          </a:p>
        </p:txBody>
      </p:sp>
    </p:spTree>
    <p:extLst>
      <p:ext uri="{BB962C8B-B14F-4D97-AF65-F5344CB8AC3E}">
        <p14:creationId xmlns:p14="http://schemas.microsoft.com/office/powerpoint/2010/main" val="340310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95372"/>
            <a:ext cx="6552728" cy="400110"/>
          </a:xfrm>
          <a:prstGeom prst="rect">
            <a:avLst/>
          </a:prstGeom>
          <a:noFill/>
        </p:spPr>
        <p:txBody>
          <a:bodyPr wrap="square" rtlCol="0">
            <a:spAutoFit/>
          </a:bodyPr>
          <a:lstStyle/>
          <a:p>
            <a:r>
              <a:rPr lang="es-MX" sz="2000" b="1" dirty="0">
                <a:solidFill>
                  <a:srgbClr val="000000"/>
                </a:solidFill>
                <a:latin typeface="Times New Roman"/>
              </a:rPr>
              <a:t>Aprendizajes </a:t>
            </a:r>
            <a:endParaRPr lang="es-MX" sz="2000" dirty="0"/>
          </a:p>
        </p:txBody>
      </p:sp>
      <p:sp>
        <p:nvSpPr>
          <p:cNvPr id="4" name="TextBox 3"/>
          <p:cNvSpPr txBox="1"/>
          <p:nvPr/>
        </p:nvSpPr>
        <p:spPr>
          <a:xfrm>
            <a:off x="827584" y="1053891"/>
            <a:ext cx="7488832" cy="4462760"/>
          </a:xfrm>
          <a:prstGeom prst="rect">
            <a:avLst/>
          </a:prstGeom>
          <a:noFill/>
        </p:spPr>
        <p:txBody>
          <a:bodyPr wrap="square" rtlCol="0">
            <a:spAutoFit/>
          </a:bodyPr>
          <a:lstStyle/>
          <a:p>
            <a:pPr lvl="0" algn="just"/>
            <a:r>
              <a:rPr lang="es-MX" sz="1900" b="1" dirty="0">
                <a:solidFill>
                  <a:srgbClr val="000000"/>
                </a:solidFill>
                <a:latin typeface="Times New Roman"/>
              </a:rPr>
              <a:t>Metadatos geográficos ISO 19139 disponibles en </a:t>
            </a:r>
            <a:r>
              <a:rPr lang="es-MX" sz="1900" b="1" dirty="0" err="1">
                <a:solidFill>
                  <a:srgbClr val="000000"/>
                </a:solidFill>
                <a:latin typeface="Times New Roman"/>
              </a:rPr>
              <a:t>Dublin</a:t>
            </a:r>
            <a:r>
              <a:rPr lang="es-MX" sz="1900" b="1" dirty="0">
                <a:solidFill>
                  <a:srgbClr val="000000"/>
                </a:solidFill>
                <a:latin typeface="Times New Roman"/>
              </a:rPr>
              <a:t> Core</a:t>
            </a:r>
          </a:p>
          <a:p>
            <a:pPr lvl="0" algn="just"/>
            <a:r>
              <a:rPr lang="es-MX" sz="1900" dirty="0">
                <a:solidFill>
                  <a:srgbClr val="000000"/>
                </a:solidFill>
                <a:latin typeface="Times New Roman"/>
              </a:rPr>
              <a:t>Hubo necesidad de mapear los metadatos geoespaciales en ISO 19139 al estándar </a:t>
            </a:r>
            <a:r>
              <a:rPr lang="es-MX" sz="1900" dirty="0" err="1">
                <a:solidFill>
                  <a:srgbClr val="000000"/>
                </a:solidFill>
                <a:latin typeface="Times New Roman"/>
              </a:rPr>
              <a:t>Dublin</a:t>
            </a:r>
            <a:r>
              <a:rPr lang="es-MX" sz="1900" dirty="0">
                <a:solidFill>
                  <a:srgbClr val="000000"/>
                </a:solidFill>
                <a:latin typeface="Times New Roman"/>
              </a:rPr>
              <a:t> </a:t>
            </a:r>
            <a:r>
              <a:rPr lang="es-MX" sz="1900" dirty="0" err="1">
                <a:solidFill>
                  <a:srgbClr val="000000"/>
                </a:solidFill>
                <a:latin typeface="Times New Roman"/>
              </a:rPr>
              <a:t>Core</a:t>
            </a:r>
            <a:r>
              <a:rPr lang="es-MX" sz="1900" dirty="0">
                <a:solidFill>
                  <a:srgbClr val="000000"/>
                </a:solidFill>
                <a:latin typeface="Times New Roman"/>
              </a:rPr>
              <a:t> para poder ser cosechados en el Repositorio Nacional perdiendo por ello parte de las componentes geográficas del metadato original, sin embargo al acceder al Repositorio Institucional se encuentran los metadatos geográficos originales.</a:t>
            </a:r>
          </a:p>
          <a:p>
            <a:pPr marL="285750" lvl="0" indent="-285750" algn="just">
              <a:buFont typeface="Arial" pitchFamily="34" charset="0"/>
              <a:buChar char="•"/>
            </a:pPr>
            <a:endParaRPr lang="es-MX" sz="1900" dirty="0">
              <a:solidFill>
                <a:srgbClr val="000000"/>
              </a:solidFill>
              <a:latin typeface="Times New Roman"/>
            </a:endParaRPr>
          </a:p>
          <a:p>
            <a:pPr lvl="0" algn="just"/>
            <a:r>
              <a:rPr lang="es-MX" sz="1900" b="1" dirty="0">
                <a:solidFill>
                  <a:srgbClr val="000000"/>
                </a:solidFill>
                <a:latin typeface="Times New Roman"/>
              </a:rPr>
              <a:t>Metadatos geográficos ISO 19139 disponibles en </a:t>
            </a:r>
            <a:r>
              <a:rPr lang="es-MX" sz="1900" b="1" dirty="0" err="1">
                <a:solidFill>
                  <a:srgbClr val="000000"/>
                </a:solidFill>
                <a:latin typeface="Times New Roman"/>
              </a:rPr>
              <a:t>DataCite</a:t>
            </a:r>
            <a:endParaRPr lang="es-MX" sz="1900" b="1" dirty="0">
              <a:solidFill>
                <a:srgbClr val="000000"/>
              </a:solidFill>
              <a:latin typeface="Times New Roman"/>
            </a:endParaRPr>
          </a:p>
          <a:p>
            <a:pPr lvl="0" algn="just"/>
            <a:r>
              <a:rPr lang="es-MX" sz="1900" dirty="0">
                <a:solidFill>
                  <a:srgbClr val="000000"/>
                </a:solidFill>
                <a:latin typeface="Times New Roman"/>
              </a:rPr>
              <a:t>Los metadatos geoespaciales originales pueden ser cosechados también mediante el estándar </a:t>
            </a:r>
            <a:r>
              <a:rPr lang="es-MX" sz="1900" dirty="0" err="1">
                <a:solidFill>
                  <a:srgbClr val="000000"/>
                </a:solidFill>
                <a:latin typeface="Times New Roman"/>
              </a:rPr>
              <a:t>DataCite</a:t>
            </a:r>
            <a:r>
              <a:rPr lang="es-MX" sz="1900" dirty="0">
                <a:solidFill>
                  <a:srgbClr val="000000"/>
                </a:solidFill>
                <a:latin typeface="Times New Roman"/>
              </a:rPr>
              <a:t> que es un esquema para datos en general, pero que no constituye un metadato geográfico por lo que también limita la estructuración y descripción de datos geoespaciales, aunque con menor severidad que el </a:t>
            </a:r>
            <a:r>
              <a:rPr lang="es-MX" sz="1900" dirty="0" err="1">
                <a:solidFill>
                  <a:srgbClr val="000000"/>
                </a:solidFill>
                <a:latin typeface="Times New Roman"/>
              </a:rPr>
              <a:t>Dublin</a:t>
            </a:r>
            <a:r>
              <a:rPr lang="es-MX" sz="1900" dirty="0">
                <a:solidFill>
                  <a:srgbClr val="000000"/>
                </a:solidFill>
                <a:latin typeface="Times New Roman"/>
              </a:rPr>
              <a:t> Core. </a:t>
            </a:r>
          </a:p>
          <a:p>
            <a:pPr lvl="0" algn="just"/>
            <a:endParaRPr lang="es-MX" sz="1900" dirty="0">
              <a:solidFill>
                <a:srgbClr val="000000"/>
              </a:solidFill>
              <a:latin typeface="Times New Roman"/>
            </a:endParaRPr>
          </a:p>
          <a:p>
            <a:pPr marL="285750" lvl="0" indent="-285750" algn="just">
              <a:buFont typeface="Arial" pitchFamily="34" charset="0"/>
              <a:buChar char="•"/>
            </a:pPr>
            <a:endParaRPr lang="es-MX" dirty="0">
              <a:solidFill>
                <a:prstClr val="black"/>
              </a:solidFill>
            </a:endParaRPr>
          </a:p>
        </p:txBody>
      </p:sp>
    </p:spTree>
    <p:extLst>
      <p:ext uri="{BB962C8B-B14F-4D97-AF65-F5344CB8AC3E}">
        <p14:creationId xmlns:p14="http://schemas.microsoft.com/office/powerpoint/2010/main" val="212561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92884"/>
            <a:ext cx="6552728" cy="400110"/>
          </a:xfrm>
          <a:prstGeom prst="rect">
            <a:avLst/>
          </a:prstGeom>
          <a:noFill/>
        </p:spPr>
        <p:txBody>
          <a:bodyPr wrap="square" rtlCol="0">
            <a:spAutoFit/>
          </a:bodyPr>
          <a:lstStyle/>
          <a:p>
            <a:pPr lvl="0"/>
            <a:r>
              <a:rPr lang="es-MX" sz="2000" b="1" dirty="0">
                <a:solidFill>
                  <a:srgbClr val="000000"/>
                </a:solidFill>
                <a:latin typeface="Times New Roman"/>
              </a:rPr>
              <a:t>Impactos no esperados </a:t>
            </a:r>
            <a:endParaRPr lang="es-MX" sz="2000" dirty="0">
              <a:solidFill>
                <a:prstClr val="black"/>
              </a:solidFill>
            </a:endParaRPr>
          </a:p>
        </p:txBody>
      </p:sp>
      <p:sp>
        <p:nvSpPr>
          <p:cNvPr id="2" name="TextBox 1"/>
          <p:cNvSpPr txBox="1"/>
          <p:nvPr/>
        </p:nvSpPr>
        <p:spPr>
          <a:xfrm>
            <a:off x="755576" y="1211555"/>
            <a:ext cx="7776864" cy="3585597"/>
          </a:xfrm>
          <a:prstGeom prst="rect">
            <a:avLst/>
          </a:prstGeom>
          <a:noFill/>
        </p:spPr>
        <p:txBody>
          <a:bodyPr wrap="square" rtlCol="0">
            <a:spAutoFit/>
          </a:bodyPr>
          <a:lstStyle/>
          <a:p>
            <a:pPr lvl="0" algn="just"/>
            <a:r>
              <a:rPr lang="es-MX" sz="1900" b="1" dirty="0">
                <a:solidFill>
                  <a:srgbClr val="000000"/>
                </a:solidFill>
                <a:latin typeface="Times New Roman"/>
              </a:rPr>
              <a:t>Tecnología geoespacial</a:t>
            </a:r>
          </a:p>
          <a:p>
            <a:pPr lvl="0" algn="just"/>
            <a:r>
              <a:rPr lang="es-MX" sz="1900" dirty="0">
                <a:solidFill>
                  <a:srgbClr val="000000"/>
                </a:solidFill>
                <a:latin typeface="Times New Roman"/>
              </a:rPr>
              <a:t>El RI es el único entre los repositorios cosechados hasta ahora en el Repositorio Nacional de Ciencia Abierta de México, que se estructuró con tecnología y estándares de metadatos internacionales geoespaciales. </a:t>
            </a:r>
          </a:p>
          <a:p>
            <a:pPr algn="just"/>
            <a:endParaRPr lang="es-MX" sz="1900" dirty="0">
              <a:solidFill>
                <a:srgbClr val="000000"/>
              </a:solidFill>
              <a:latin typeface="Times New Roman"/>
            </a:endParaRPr>
          </a:p>
          <a:p>
            <a:pPr algn="just"/>
            <a:r>
              <a:rPr lang="es-MX" sz="1900" b="1" dirty="0">
                <a:solidFill>
                  <a:srgbClr val="000000"/>
                </a:solidFill>
                <a:latin typeface="Times New Roman"/>
              </a:rPr>
              <a:t>Acceso eficiente a Internet</a:t>
            </a:r>
          </a:p>
          <a:p>
            <a:pPr algn="just"/>
            <a:r>
              <a:rPr lang="es-MX" sz="1900" dirty="0">
                <a:solidFill>
                  <a:srgbClr val="000000"/>
                </a:solidFill>
                <a:latin typeface="Times New Roman"/>
              </a:rPr>
              <a:t>Una condición no resuelta aún pero indispensable para que el RI llegue a la población en su conjunto y especialmente la más necesitada y vulnerable, es el acceso eficiente a Internet en las comunidades marginadas.</a:t>
            </a:r>
          </a:p>
          <a:p>
            <a:pPr algn="just"/>
            <a:r>
              <a:rPr lang="es-MX" sz="1900" dirty="0">
                <a:solidFill>
                  <a:srgbClr val="000000"/>
                </a:solidFill>
                <a:latin typeface="Times New Roman"/>
              </a:rPr>
              <a:t>El desarrollo de </a:t>
            </a:r>
            <a:r>
              <a:rPr lang="es-ES" sz="1900" dirty="0">
                <a:solidFill>
                  <a:srgbClr val="000000"/>
                </a:solidFill>
                <a:latin typeface="Times New Roman"/>
              </a:rPr>
              <a:t>la Red Nacional de Investigación y Educación de México, constituye una alternativa importante en ese sentido. </a:t>
            </a:r>
            <a:endParaRPr lang="es-MX" sz="1900" dirty="0">
              <a:solidFill>
                <a:srgbClr val="000000"/>
              </a:solidFill>
              <a:latin typeface="Times New Roman"/>
            </a:endParaRPr>
          </a:p>
          <a:p>
            <a:pPr marL="285750" indent="-285750" algn="just">
              <a:buFont typeface="Arial" pitchFamily="34" charset="0"/>
              <a:buChar char="•"/>
            </a:pPr>
            <a:endParaRPr lang="es-MX" dirty="0">
              <a:solidFill>
                <a:srgbClr val="000000"/>
              </a:solidFill>
              <a:latin typeface="Times New Roman"/>
            </a:endParaRPr>
          </a:p>
        </p:txBody>
      </p:sp>
    </p:spTree>
    <p:extLst>
      <p:ext uri="{BB962C8B-B14F-4D97-AF65-F5344CB8AC3E}">
        <p14:creationId xmlns:p14="http://schemas.microsoft.com/office/powerpoint/2010/main" val="332876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51356"/>
            <a:ext cx="6552728" cy="400110"/>
          </a:xfrm>
          <a:prstGeom prst="rect">
            <a:avLst/>
          </a:prstGeom>
          <a:noFill/>
        </p:spPr>
        <p:txBody>
          <a:bodyPr wrap="square" rtlCol="0">
            <a:spAutoFit/>
          </a:bodyPr>
          <a:lstStyle/>
          <a:p>
            <a:pPr lvl="0"/>
            <a:r>
              <a:rPr lang="es-MX" sz="2000" b="1" dirty="0">
                <a:solidFill>
                  <a:srgbClr val="000000"/>
                </a:solidFill>
                <a:latin typeface="Times New Roman"/>
              </a:rPr>
              <a:t>Impactos no esperados </a:t>
            </a:r>
            <a:endParaRPr lang="es-MX" sz="2000" dirty="0">
              <a:solidFill>
                <a:prstClr val="black"/>
              </a:solidFill>
            </a:endParaRPr>
          </a:p>
        </p:txBody>
      </p:sp>
      <p:sp>
        <p:nvSpPr>
          <p:cNvPr id="2" name="TextBox 1"/>
          <p:cNvSpPr txBox="1"/>
          <p:nvPr/>
        </p:nvSpPr>
        <p:spPr>
          <a:xfrm>
            <a:off x="755576" y="942975"/>
            <a:ext cx="7632848" cy="5339923"/>
          </a:xfrm>
          <a:prstGeom prst="rect">
            <a:avLst/>
          </a:prstGeom>
          <a:noFill/>
        </p:spPr>
        <p:txBody>
          <a:bodyPr wrap="square" rtlCol="0">
            <a:spAutoFit/>
          </a:bodyPr>
          <a:lstStyle/>
          <a:p>
            <a:pPr algn="just"/>
            <a:r>
              <a:rPr lang="es-MX" sz="1900" b="1" dirty="0">
                <a:solidFill>
                  <a:srgbClr val="000000"/>
                </a:solidFill>
                <a:latin typeface="Times New Roman"/>
              </a:rPr>
              <a:t>FAIR</a:t>
            </a:r>
          </a:p>
          <a:p>
            <a:pPr algn="just"/>
            <a:r>
              <a:rPr lang="es-MX" sz="1900" dirty="0">
                <a:solidFill>
                  <a:srgbClr val="000000"/>
                </a:solidFill>
                <a:latin typeface="Times New Roman"/>
              </a:rPr>
              <a:t>La experiencia en el desarrollo del RI sienta las bases para la integración en repositorios de los grandes volúmenes de datos geoespaciales que se generan en México y otros países de Latinoamérica, ya que es: </a:t>
            </a:r>
            <a:r>
              <a:rPr lang="en-US" sz="1900" dirty="0">
                <a:solidFill>
                  <a:srgbClr val="000000"/>
                </a:solidFill>
                <a:latin typeface="Times New Roman"/>
              </a:rPr>
              <a:t>Findable,  Accessible,  Interoperable  and  Reusable </a:t>
            </a:r>
            <a:r>
              <a:rPr lang="es-MX" sz="1900" dirty="0">
                <a:solidFill>
                  <a:srgbClr val="000000"/>
                </a:solidFill>
                <a:latin typeface="Times New Roman"/>
              </a:rPr>
              <a:t>(FAIR) conforme al Programa</a:t>
            </a:r>
            <a:r>
              <a:rPr lang="en-US" sz="1900" dirty="0">
                <a:solidFill>
                  <a:srgbClr val="000000"/>
                </a:solidFill>
                <a:latin typeface="Times New Roman"/>
              </a:rPr>
              <a:t>: </a:t>
            </a:r>
            <a:r>
              <a:rPr lang="en-US" sz="1900" dirty="0">
                <a:solidFill>
                  <a:srgbClr val="000000"/>
                </a:solidFill>
                <a:latin typeface="Times New Roman"/>
                <a:hlinkClick r:id="rId2"/>
              </a:rPr>
              <a:t>Guidelines on FAIR Data Management in Horizon 2020</a:t>
            </a:r>
            <a:r>
              <a:rPr lang="es-MX" sz="1900" dirty="0">
                <a:solidFill>
                  <a:srgbClr val="000000"/>
                </a:solidFill>
                <a:latin typeface="Times New Roman"/>
              </a:rPr>
              <a:t>.</a:t>
            </a:r>
          </a:p>
          <a:p>
            <a:pPr algn="just"/>
            <a:endParaRPr lang="es-MX" sz="1900" dirty="0">
              <a:solidFill>
                <a:srgbClr val="000000"/>
              </a:solidFill>
              <a:latin typeface="Times New Roman"/>
            </a:endParaRPr>
          </a:p>
          <a:p>
            <a:pPr algn="just"/>
            <a:r>
              <a:rPr lang="es-MX" sz="1900" b="1" dirty="0">
                <a:solidFill>
                  <a:srgbClr val="000000"/>
                </a:solidFill>
                <a:latin typeface="Times New Roman"/>
              </a:rPr>
              <a:t>Proyecto LEARN - CEPAL</a:t>
            </a:r>
          </a:p>
          <a:p>
            <a:pPr algn="just"/>
            <a:r>
              <a:rPr lang="es-MX" sz="1900" dirty="0">
                <a:solidFill>
                  <a:srgbClr val="000000"/>
                </a:solidFill>
                <a:latin typeface="Times New Roman"/>
              </a:rPr>
              <a:t>El RI constituye un aporte en el proceso que ha iniciado la </a:t>
            </a:r>
            <a:r>
              <a:rPr lang="es-MX" sz="1900" dirty="0">
                <a:latin typeface="Times New Roman" pitchFamily="18" charset="0"/>
                <a:cs typeface="Times New Roman" pitchFamily="18" charset="0"/>
              </a:rPr>
              <a:t>Comisión Económica para América Latina y El Caribe (CEPAL) en el marco del proyecto </a:t>
            </a:r>
            <a:r>
              <a:rPr lang="es-MX" sz="1900" dirty="0" err="1">
                <a:latin typeface="Times New Roman" pitchFamily="18" charset="0"/>
                <a:cs typeface="Times New Roman" pitchFamily="18" charset="0"/>
              </a:rPr>
              <a:t>LEaders</a:t>
            </a:r>
            <a:r>
              <a:rPr lang="es-MX" sz="1900" dirty="0">
                <a:latin typeface="Times New Roman" pitchFamily="18" charset="0"/>
                <a:cs typeface="Times New Roman" pitchFamily="18" charset="0"/>
              </a:rPr>
              <a:t> </a:t>
            </a:r>
            <a:r>
              <a:rPr lang="es-MX" sz="1900" dirty="0" err="1">
                <a:latin typeface="Times New Roman" pitchFamily="18" charset="0"/>
                <a:cs typeface="Times New Roman" pitchFamily="18" charset="0"/>
              </a:rPr>
              <a:t>Activating</a:t>
            </a:r>
            <a:r>
              <a:rPr lang="es-MX" sz="1900" dirty="0">
                <a:latin typeface="Times New Roman" pitchFamily="18" charset="0"/>
                <a:cs typeface="Times New Roman" pitchFamily="18" charset="0"/>
              </a:rPr>
              <a:t> </a:t>
            </a:r>
            <a:r>
              <a:rPr lang="es-MX" sz="1900" dirty="0" err="1">
                <a:latin typeface="Times New Roman" pitchFamily="18" charset="0"/>
                <a:cs typeface="Times New Roman" pitchFamily="18" charset="0"/>
              </a:rPr>
              <a:t>Research</a:t>
            </a:r>
            <a:r>
              <a:rPr lang="es-MX" sz="1900" dirty="0">
                <a:latin typeface="Times New Roman" pitchFamily="18" charset="0"/>
                <a:cs typeface="Times New Roman" pitchFamily="18" charset="0"/>
              </a:rPr>
              <a:t> Networks (LEARN) para la Gestión de Datos de investigación (</a:t>
            </a:r>
            <a:r>
              <a:rPr lang="es-MX" sz="1900" dirty="0">
                <a:latin typeface="Times New Roman" pitchFamily="18" charset="0"/>
                <a:cs typeface="Times New Roman" pitchFamily="18" charset="0"/>
                <a:hlinkClick r:id="rId3"/>
              </a:rPr>
              <a:t>GDI</a:t>
            </a:r>
            <a:r>
              <a:rPr lang="es-MX" sz="1900" dirty="0">
                <a:latin typeface="Times New Roman" pitchFamily="18" charset="0"/>
                <a:cs typeface="Times New Roman" pitchFamily="18" charset="0"/>
              </a:rPr>
              <a:t>).</a:t>
            </a:r>
          </a:p>
          <a:p>
            <a:pPr algn="just"/>
            <a:endParaRPr lang="es-MX" sz="1900" dirty="0">
              <a:latin typeface="Times New Roman" pitchFamily="18" charset="0"/>
              <a:cs typeface="Times New Roman" pitchFamily="18" charset="0"/>
            </a:endParaRPr>
          </a:p>
          <a:p>
            <a:pPr algn="just"/>
            <a:r>
              <a:rPr lang="es-MX" sz="1900" b="1" dirty="0">
                <a:latin typeface="Times New Roman" pitchFamily="18" charset="0"/>
                <a:cs typeface="Times New Roman" pitchFamily="18" charset="0"/>
              </a:rPr>
              <a:t>Ciencia Abierta y Datos Científicos en América Latina</a:t>
            </a:r>
          </a:p>
          <a:p>
            <a:pPr algn="just"/>
            <a:r>
              <a:rPr lang="es-MX" sz="1900" dirty="0">
                <a:latin typeface="Times New Roman" pitchFamily="18" charset="0"/>
                <a:cs typeface="Times New Roman" pitchFamily="18" charset="0"/>
              </a:rPr>
              <a:t>El RI coincide e impulsa las </a:t>
            </a:r>
            <a:r>
              <a:rPr lang="es-MX" sz="1900" dirty="0">
                <a:latin typeface="Times New Roman" pitchFamily="18" charset="0"/>
                <a:cs typeface="Times New Roman" pitchFamily="18" charset="0"/>
                <a:hlinkClick r:id="rId4"/>
              </a:rPr>
              <a:t>Políticas para la Ciencia Abierta y los Datos Científicos en América Latina</a:t>
            </a:r>
            <a:r>
              <a:rPr lang="es-MX" sz="1900" dirty="0">
                <a:latin typeface="Times New Roman" pitchFamily="18" charset="0"/>
                <a:cs typeface="Times New Roman" pitchFamily="18" charset="0"/>
              </a:rPr>
              <a:t> de La Referencia.</a:t>
            </a:r>
          </a:p>
          <a:p>
            <a:pPr lvl="0" algn="just"/>
            <a:endParaRPr lang="es-MX" sz="1900" dirty="0">
              <a:solidFill>
                <a:srgbClr val="000000"/>
              </a:solidFill>
              <a:latin typeface="Times New Roman"/>
            </a:endParaRPr>
          </a:p>
          <a:p>
            <a:pPr lvl="0" algn="just"/>
            <a:endParaRPr lang="es-MX" dirty="0">
              <a:solidFill>
                <a:srgbClr val="000000"/>
              </a:solidFill>
              <a:latin typeface="Times New Roman"/>
            </a:endParaRPr>
          </a:p>
        </p:txBody>
      </p:sp>
    </p:spTree>
    <p:extLst>
      <p:ext uri="{BB962C8B-B14F-4D97-AF65-F5344CB8AC3E}">
        <p14:creationId xmlns:p14="http://schemas.microsoft.com/office/powerpoint/2010/main" val="350607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CC32DB8-9510-4AB8-97CD-EE1AC2006E06}"/>
              </a:ext>
            </a:extLst>
          </p:cNvPr>
          <p:cNvSpPr txBox="1"/>
          <p:nvPr/>
        </p:nvSpPr>
        <p:spPr>
          <a:xfrm>
            <a:off x="971600" y="980728"/>
            <a:ext cx="7272808" cy="4185761"/>
          </a:xfrm>
          <a:prstGeom prst="rect">
            <a:avLst/>
          </a:prstGeom>
          <a:noFill/>
        </p:spPr>
        <p:txBody>
          <a:bodyPr wrap="square" rtlCol="0">
            <a:spAutoFit/>
          </a:bodyPr>
          <a:lstStyle/>
          <a:p>
            <a:pPr lvl="0" algn="ctr"/>
            <a:r>
              <a:rPr lang="es-MX" sz="2000" b="1" dirty="0">
                <a:latin typeface="Times New Roman" panose="02020603050405020304" pitchFamily="18" charset="0"/>
                <a:cs typeface="Times New Roman" panose="02020603050405020304" pitchFamily="18" charset="0"/>
              </a:rPr>
              <a:t>Conclusiones</a:t>
            </a:r>
          </a:p>
          <a:p>
            <a:pPr lvl="0"/>
            <a:endParaRPr lang="es-MX" dirty="0"/>
          </a:p>
          <a:p>
            <a:pPr marL="285750" lvl="0" indent="-285750" algn="just">
              <a:buFont typeface="Arial" panose="020B0604020202020204" pitchFamily="34" charset="0"/>
              <a:buChar char="•"/>
            </a:pPr>
            <a:r>
              <a:rPr lang="es-MX" sz="1900" dirty="0"/>
              <a:t>El RI se desarrolló en sistemas de Código Abierto, por lo que puede ser adaptado y replicado en instituciones tanto públicas como de investigación científica, que generan grandes volúmenes de datos e información geográfica, y cuya estructuración en repositorios tanto institucionales como temáticos con tecnología geoespacial, resulta imprescindible e inaplazable.</a:t>
            </a:r>
          </a:p>
          <a:p>
            <a:pPr marL="285750" indent="-285750" algn="just">
              <a:buFont typeface="Arial" panose="020B0604020202020204" pitchFamily="34" charset="0"/>
              <a:buChar char="•"/>
            </a:pPr>
            <a:endParaRPr lang="es-MX" sz="1900" dirty="0"/>
          </a:p>
          <a:p>
            <a:pPr marL="285750" indent="-285750" algn="just">
              <a:buFont typeface="Arial" panose="020B0604020202020204" pitchFamily="34" charset="0"/>
              <a:buChar char="•"/>
            </a:pPr>
            <a:r>
              <a:rPr lang="es-MX" sz="1900" dirty="0"/>
              <a:t>En particular, sería importante avanzar hacia la creación de un </a:t>
            </a:r>
            <a:r>
              <a:rPr lang="es-MX" sz="1900" b="1" dirty="0"/>
              <a:t>Repositorio Latinoamericano de Cambio Climático (RELACC) </a:t>
            </a:r>
            <a:r>
              <a:rPr lang="es-MX" sz="1900" dirty="0"/>
              <a:t>que incorpore los datos utilizados y generados en estudios regionales de variabilidad climática, así como los de impactos, vulnerabilidad y adaptación al cambio climático y sus correspondientes publicaciones.</a:t>
            </a:r>
          </a:p>
        </p:txBody>
      </p:sp>
    </p:spTree>
    <p:extLst>
      <p:ext uri="{BB962C8B-B14F-4D97-AF65-F5344CB8AC3E}">
        <p14:creationId xmlns:p14="http://schemas.microsoft.com/office/powerpoint/2010/main" val="29214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65" t="19099" r="8571" b="4144"/>
          <a:stretch/>
        </p:blipFill>
        <p:spPr bwMode="auto">
          <a:xfrm>
            <a:off x="72000" y="692696"/>
            <a:ext cx="9000000" cy="504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67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665382"/>
            <a:ext cx="7632848" cy="1323439"/>
          </a:xfrm>
          <a:prstGeom prst="rect">
            <a:avLst/>
          </a:prstGeom>
        </p:spPr>
        <p:txBody>
          <a:bodyPr wrap="square">
            <a:spAutoFit/>
          </a:bodyPr>
          <a:lstStyle/>
          <a:p>
            <a:pPr marL="285750" indent="-285750" algn="just">
              <a:buFont typeface="Arial" pitchFamily="34" charset="0"/>
              <a:buChar char="•"/>
            </a:pPr>
            <a:r>
              <a:rPr lang="es-MX" sz="2000" b="0" i="0" u="none" strike="noStrike" baseline="0" dirty="0">
                <a:solidFill>
                  <a:srgbClr val="000000"/>
                </a:solidFill>
                <a:latin typeface="Times New Roman"/>
              </a:rPr>
              <a:t>Las bases para </a:t>
            </a:r>
            <a:r>
              <a:rPr lang="es-MX" sz="2000" b="1" i="0" u="none" strike="noStrike" baseline="0" dirty="0">
                <a:solidFill>
                  <a:srgbClr val="000000"/>
                </a:solidFill>
                <a:latin typeface="Times New Roman"/>
              </a:rPr>
              <a:t>promover el desarrollo, la vinculación y diseminación de la investigación científica</a:t>
            </a:r>
            <a:r>
              <a:rPr lang="es-MX" sz="2000" b="0" i="0" u="none" strike="noStrike" baseline="0" dirty="0">
                <a:solidFill>
                  <a:srgbClr val="000000"/>
                </a:solidFill>
                <a:latin typeface="Times New Roman"/>
              </a:rPr>
              <a:t> que se derive de las actividades de investigación básica y aplicada, el desarrollo tecnológico de calidad y la innovación</a:t>
            </a:r>
            <a:endParaRPr lang="es-MX" sz="2000" dirty="0"/>
          </a:p>
        </p:txBody>
      </p:sp>
      <p:sp>
        <p:nvSpPr>
          <p:cNvPr id="3" name="TextBox 2"/>
          <p:cNvSpPr txBox="1"/>
          <p:nvPr/>
        </p:nvSpPr>
        <p:spPr>
          <a:xfrm>
            <a:off x="827584" y="1124744"/>
            <a:ext cx="5184576" cy="400110"/>
          </a:xfrm>
          <a:prstGeom prst="rect">
            <a:avLst/>
          </a:prstGeom>
          <a:noFill/>
        </p:spPr>
        <p:txBody>
          <a:bodyPr wrap="square" rtlCol="0">
            <a:spAutoFit/>
          </a:bodyPr>
          <a:lstStyle/>
          <a:p>
            <a:r>
              <a:rPr lang="es-MX" sz="2000" dirty="0">
                <a:solidFill>
                  <a:srgbClr val="000000"/>
                </a:solidFill>
                <a:latin typeface="Times New Roman"/>
              </a:rPr>
              <a:t>L</a:t>
            </a:r>
            <a:r>
              <a:rPr lang="es-MX" sz="2000" b="0" i="0" u="none" strike="noStrike" baseline="0" dirty="0">
                <a:solidFill>
                  <a:srgbClr val="000000"/>
                </a:solidFill>
                <a:latin typeface="Times New Roman"/>
              </a:rPr>
              <a:t>a Convocatoria establece:</a:t>
            </a:r>
            <a:endParaRPr lang="es-MX" sz="2000" dirty="0"/>
          </a:p>
        </p:txBody>
      </p:sp>
      <p:sp>
        <p:nvSpPr>
          <p:cNvPr id="4" name="TextBox 3"/>
          <p:cNvSpPr txBox="1"/>
          <p:nvPr/>
        </p:nvSpPr>
        <p:spPr>
          <a:xfrm>
            <a:off x="827584" y="3153162"/>
            <a:ext cx="7632848" cy="707886"/>
          </a:xfrm>
          <a:prstGeom prst="rect">
            <a:avLst/>
          </a:prstGeom>
          <a:noFill/>
        </p:spPr>
        <p:txBody>
          <a:bodyPr wrap="square" rtlCol="0">
            <a:spAutoFit/>
          </a:bodyPr>
          <a:lstStyle/>
          <a:p>
            <a:pPr marL="285750" indent="-285750" algn="just">
              <a:buFont typeface="Arial" pitchFamily="34" charset="0"/>
              <a:buChar char="•"/>
            </a:pPr>
            <a:r>
              <a:rPr lang="es-MX" sz="2000" b="0" i="0" u="none" strike="noStrike" baseline="0" dirty="0">
                <a:solidFill>
                  <a:srgbClr val="000000"/>
                </a:solidFill>
                <a:latin typeface="Times New Roman"/>
              </a:rPr>
              <a:t>Promover la creación de programas y espacios públicos virtuales </a:t>
            </a:r>
            <a:r>
              <a:rPr lang="es-MX" sz="2000" b="1" i="0" u="none" strike="noStrike" baseline="0" dirty="0">
                <a:solidFill>
                  <a:srgbClr val="000000"/>
                </a:solidFill>
                <a:latin typeface="Times New Roman"/>
              </a:rPr>
              <a:t>para la apropiación social de la ciencia</a:t>
            </a:r>
            <a:r>
              <a:rPr lang="es-MX" sz="2000" i="0" u="none" strike="noStrike" baseline="0" dirty="0">
                <a:solidFill>
                  <a:srgbClr val="000000"/>
                </a:solidFill>
                <a:latin typeface="Times New Roman"/>
              </a:rPr>
              <a:t>, la tecnología y la innovación</a:t>
            </a:r>
            <a:r>
              <a:rPr lang="es-MX" sz="2000" b="0" i="0" u="none" strike="noStrike" baseline="0" dirty="0">
                <a:solidFill>
                  <a:srgbClr val="000000"/>
                </a:solidFill>
                <a:latin typeface="Times New Roman"/>
              </a:rPr>
              <a:t>; </a:t>
            </a:r>
            <a:endParaRPr lang="es-MX" sz="2000" dirty="0"/>
          </a:p>
        </p:txBody>
      </p:sp>
      <p:sp>
        <p:nvSpPr>
          <p:cNvPr id="5" name="TextBox 4"/>
          <p:cNvSpPr txBox="1"/>
          <p:nvPr/>
        </p:nvSpPr>
        <p:spPr>
          <a:xfrm>
            <a:off x="827584" y="4149080"/>
            <a:ext cx="7560840" cy="1292662"/>
          </a:xfrm>
          <a:prstGeom prst="rect">
            <a:avLst/>
          </a:prstGeom>
          <a:noFill/>
        </p:spPr>
        <p:txBody>
          <a:bodyPr wrap="square" rtlCol="0">
            <a:spAutoFit/>
          </a:bodyPr>
          <a:lstStyle/>
          <a:p>
            <a:pPr marL="285750" lvl="0" indent="-285750" algn="just">
              <a:buFont typeface="Arial" pitchFamily="34" charset="0"/>
              <a:buChar char="•"/>
            </a:pPr>
            <a:r>
              <a:rPr lang="es-MX" sz="2000" dirty="0">
                <a:solidFill>
                  <a:srgbClr val="000000"/>
                </a:solidFill>
                <a:latin typeface="Times New Roman"/>
              </a:rPr>
              <a:t>Las instituciones de educación superior y Centros de Investigación podrán constituir </a:t>
            </a:r>
            <a:r>
              <a:rPr lang="es-MX" sz="2000" b="1" dirty="0">
                <a:solidFill>
                  <a:srgbClr val="000000"/>
                </a:solidFill>
                <a:latin typeface="Times New Roman"/>
              </a:rPr>
              <a:t>Repositorios por disciplinas científicas </a:t>
            </a:r>
            <a:r>
              <a:rPr lang="es-MX" sz="2000" dirty="0">
                <a:solidFill>
                  <a:srgbClr val="000000"/>
                </a:solidFill>
                <a:latin typeface="Times New Roman"/>
              </a:rPr>
              <a:t>y tecnológicas </a:t>
            </a:r>
          </a:p>
          <a:p>
            <a:pPr lvl="0" algn="just"/>
            <a:endParaRPr lang="es-MX" dirty="0">
              <a:solidFill>
                <a:srgbClr val="000000"/>
              </a:solidFill>
              <a:latin typeface="Times New Roman"/>
            </a:endParaRPr>
          </a:p>
        </p:txBody>
      </p:sp>
    </p:spTree>
    <p:extLst>
      <p:ext uri="{BB962C8B-B14F-4D97-AF65-F5344CB8AC3E}">
        <p14:creationId xmlns:p14="http://schemas.microsoft.com/office/powerpoint/2010/main" val="121803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56629"/>
            <a:ext cx="7776864" cy="5632311"/>
          </a:xfrm>
          <a:prstGeom prst="rect">
            <a:avLst/>
          </a:prstGeom>
          <a:noFill/>
        </p:spPr>
        <p:txBody>
          <a:bodyPr wrap="square" rtlCol="0">
            <a:spAutoFit/>
          </a:bodyPr>
          <a:lstStyle/>
          <a:p>
            <a:pPr algn="just"/>
            <a:r>
              <a:rPr lang="es-MX" sz="1900" b="0" i="0" u="none" strike="noStrike" baseline="0" dirty="0">
                <a:solidFill>
                  <a:srgbClr val="000000"/>
                </a:solidFill>
                <a:latin typeface="Times New Roman"/>
              </a:rPr>
              <a:t>El </a:t>
            </a:r>
            <a:r>
              <a:rPr lang="es-MX" sz="1900" b="1" i="0" u="none" strike="noStrike" baseline="0" dirty="0">
                <a:solidFill>
                  <a:srgbClr val="000000"/>
                </a:solidFill>
                <a:latin typeface="Times New Roman"/>
              </a:rPr>
              <a:t>R</a:t>
            </a:r>
            <a:r>
              <a:rPr lang="es-MX" sz="1900" b="0" i="0" u="none" strike="noStrike" baseline="0" dirty="0">
                <a:solidFill>
                  <a:srgbClr val="000000"/>
                </a:solidFill>
                <a:latin typeface="Times New Roman"/>
              </a:rPr>
              <a:t>epositorio </a:t>
            </a:r>
            <a:r>
              <a:rPr lang="es-MX" sz="1900" b="1" i="0" u="none" strike="noStrike" baseline="0" dirty="0">
                <a:solidFill>
                  <a:srgbClr val="000000"/>
                </a:solidFill>
                <a:latin typeface="Times New Roman"/>
              </a:rPr>
              <a:t>I</a:t>
            </a:r>
            <a:r>
              <a:rPr lang="es-MX" sz="1900" b="0" i="0" u="none" strike="noStrike" baseline="0" dirty="0">
                <a:solidFill>
                  <a:srgbClr val="000000"/>
                </a:solidFill>
                <a:latin typeface="Times New Roman"/>
              </a:rPr>
              <a:t>nstitucional del</a:t>
            </a:r>
            <a:r>
              <a:rPr lang="es-MX" sz="1900" b="0" i="0" u="none" strike="noStrike" dirty="0">
                <a:solidFill>
                  <a:srgbClr val="000000"/>
                </a:solidFill>
                <a:latin typeface="Times New Roman"/>
              </a:rPr>
              <a:t> Centro de Ciencias de la Atmósfera de la UNAM (RI)</a:t>
            </a:r>
            <a:r>
              <a:rPr lang="es-MX" sz="1900" b="0" i="0" u="none" strike="noStrike" baseline="0" dirty="0">
                <a:solidFill>
                  <a:srgbClr val="000000"/>
                </a:solidFill>
                <a:latin typeface="Times New Roman"/>
              </a:rPr>
              <a:t> se desarrolló con base en las siguientes tecnologías:</a:t>
            </a:r>
          </a:p>
          <a:p>
            <a:pPr lvl="1" algn="just"/>
            <a:r>
              <a:rPr lang="es-MX" sz="1900" b="0" i="0" u="none" strike="noStrike" baseline="0" dirty="0" err="1">
                <a:solidFill>
                  <a:srgbClr val="000000"/>
                </a:solidFill>
                <a:latin typeface="Times New Roman"/>
                <a:hlinkClick r:id="rId2"/>
              </a:rPr>
              <a:t>GeoNetwork</a:t>
            </a:r>
            <a:r>
              <a:rPr lang="es-MX" sz="1900" b="0" i="0" u="none" strike="noStrike" baseline="0" dirty="0">
                <a:solidFill>
                  <a:srgbClr val="000000"/>
                </a:solidFill>
                <a:latin typeface="Times New Roman"/>
              </a:rPr>
              <a:t> Opensource</a:t>
            </a:r>
            <a:endParaRPr lang="es-MX" sz="1900" dirty="0">
              <a:solidFill>
                <a:srgbClr val="000000"/>
              </a:solidFill>
              <a:latin typeface="Times New Roman"/>
            </a:endParaRPr>
          </a:p>
          <a:p>
            <a:pPr lvl="1" algn="just"/>
            <a:r>
              <a:rPr lang="es-MX" sz="1900" b="0" i="0" u="none" strike="noStrike" baseline="0" dirty="0">
                <a:solidFill>
                  <a:srgbClr val="000000"/>
                </a:solidFill>
                <a:latin typeface="Times New Roman"/>
                <a:hlinkClick r:id="rId3"/>
              </a:rPr>
              <a:t>ISO 19139 </a:t>
            </a:r>
            <a:r>
              <a:rPr lang="es-MX" sz="1900" b="0" i="0" u="none" strike="noStrike" baseline="0" dirty="0" err="1">
                <a:solidFill>
                  <a:srgbClr val="000000"/>
                </a:solidFill>
                <a:latin typeface="Times New Roman"/>
              </a:rPr>
              <a:t>Metadata</a:t>
            </a:r>
            <a:r>
              <a:rPr lang="es-MX" sz="1900" b="0" i="0" u="none" strike="noStrike" baseline="0" dirty="0">
                <a:solidFill>
                  <a:srgbClr val="000000"/>
                </a:solidFill>
                <a:latin typeface="Times New Roman"/>
              </a:rPr>
              <a:t> Standard</a:t>
            </a:r>
            <a:endParaRPr lang="es-MX" sz="1900" dirty="0">
              <a:solidFill>
                <a:srgbClr val="000000"/>
              </a:solidFill>
              <a:latin typeface="Times New Roman"/>
            </a:endParaRPr>
          </a:p>
          <a:p>
            <a:pPr lvl="1" algn="just"/>
            <a:r>
              <a:rPr lang="es-MX" sz="1900" b="0" i="0" u="none" strike="noStrike" baseline="0" dirty="0">
                <a:solidFill>
                  <a:srgbClr val="000000"/>
                </a:solidFill>
                <a:latin typeface="Times New Roman"/>
                <a:hlinkClick r:id="rId4"/>
              </a:rPr>
              <a:t>OAI-PMH</a:t>
            </a:r>
            <a:r>
              <a:rPr lang="es-MX" sz="1900" b="0" i="0" u="none" strike="noStrike" baseline="0" dirty="0">
                <a:solidFill>
                  <a:srgbClr val="000000"/>
                </a:solidFill>
                <a:latin typeface="Times New Roman"/>
              </a:rPr>
              <a:t> Open</a:t>
            </a:r>
            <a:r>
              <a:rPr lang="es-MX" sz="1900" b="0" i="0" u="none" strike="noStrike" dirty="0">
                <a:solidFill>
                  <a:srgbClr val="000000"/>
                </a:solidFill>
                <a:latin typeface="Times New Roman"/>
              </a:rPr>
              <a:t> Archives </a:t>
            </a:r>
            <a:r>
              <a:rPr lang="es-MX" sz="1900" b="0" i="0" u="none" strike="noStrike" dirty="0" err="1">
                <a:solidFill>
                  <a:srgbClr val="000000"/>
                </a:solidFill>
                <a:latin typeface="Times New Roman"/>
              </a:rPr>
              <a:t>Initiative-Protocol</a:t>
            </a:r>
            <a:r>
              <a:rPr lang="es-MX" sz="1900" b="0" i="0" u="none" strike="noStrike" dirty="0">
                <a:solidFill>
                  <a:srgbClr val="000000"/>
                </a:solidFill>
                <a:latin typeface="Times New Roman"/>
              </a:rPr>
              <a:t> </a:t>
            </a:r>
            <a:r>
              <a:rPr lang="es-MX" sz="1900" b="0" i="0" u="none" strike="noStrike" dirty="0" err="1">
                <a:solidFill>
                  <a:srgbClr val="000000"/>
                </a:solidFill>
                <a:latin typeface="Times New Roman"/>
              </a:rPr>
              <a:t>for</a:t>
            </a:r>
            <a:r>
              <a:rPr lang="es-MX" sz="1900" b="0" i="0" u="none" strike="noStrike" dirty="0">
                <a:solidFill>
                  <a:srgbClr val="000000"/>
                </a:solidFill>
                <a:latin typeface="Times New Roman"/>
              </a:rPr>
              <a:t> </a:t>
            </a:r>
            <a:r>
              <a:rPr lang="es-MX" sz="1900" b="0" i="0" u="none" strike="noStrike" dirty="0" err="1">
                <a:solidFill>
                  <a:srgbClr val="000000"/>
                </a:solidFill>
                <a:latin typeface="Times New Roman"/>
              </a:rPr>
              <a:t>Metadata</a:t>
            </a:r>
            <a:r>
              <a:rPr lang="es-MX" sz="1900" b="0" i="0" u="none" strike="noStrike" dirty="0">
                <a:solidFill>
                  <a:srgbClr val="000000"/>
                </a:solidFill>
                <a:latin typeface="Times New Roman"/>
              </a:rPr>
              <a:t> </a:t>
            </a:r>
            <a:r>
              <a:rPr lang="es-MX" sz="1900" b="0" i="0" u="none" strike="noStrike" dirty="0" err="1">
                <a:solidFill>
                  <a:srgbClr val="000000"/>
                </a:solidFill>
                <a:latin typeface="Times New Roman"/>
              </a:rPr>
              <a:t>Harvesting</a:t>
            </a:r>
            <a:endParaRPr lang="es-MX" sz="1900" b="0" i="0" u="none" strike="noStrike" dirty="0">
              <a:solidFill>
                <a:srgbClr val="000000"/>
              </a:solidFill>
              <a:latin typeface="Times New Roman"/>
            </a:endParaRPr>
          </a:p>
          <a:p>
            <a:pPr lvl="1" algn="just"/>
            <a:r>
              <a:rPr lang="es-MX" sz="1900" dirty="0" err="1">
                <a:solidFill>
                  <a:srgbClr val="000000"/>
                </a:solidFill>
                <a:latin typeface="Times New Roman"/>
                <a:hlinkClick r:id="rId5"/>
              </a:rPr>
              <a:t>Geoserver</a:t>
            </a:r>
            <a:r>
              <a:rPr lang="es-MX" sz="1900" dirty="0">
                <a:solidFill>
                  <a:srgbClr val="000000"/>
                </a:solidFill>
                <a:latin typeface="Times New Roman"/>
              </a:rPr>
              <a:t> Opensource Server</a:t>
            </a:r>
          </a:p>
          <a:p>
            <a:pPr marL="285750" indent="-285750" algn="just">
              <a:buFont typeface="Arial" pitchFamily="34" charset="0"/>
              <a:buChar char="•"/>
            </a:pPr>
            <a:endParaRPr lang="es-MX" sz="1900" b="1" i="0" u="none" strike="noStrike" baseline="0" dirty="0">
              <a:solidFill>
                <a:srgbClr val="000000"/>
              </a:solidFill>
              <a:latin typeface="Times New Roman"/>
            </a:endParaRPr>
          </a:p>
          <a:p>
            <a:pPr marL="285750" indent="-285750" algn="just">
              <a:buFont typeface="Arial" pitchFamily="34" charset="0"/>
              <a:buChar char="•"/>
            </a:pPr>
            <a:r>
              <a:rPr lang="es-MX" sz="1900" b="1" i="0" u="none" strike="noStrike" baseline="0" dirty="0">
                <a:solidFill>
                  <a:srgbClr val="000000"/>
                </a:solidFill>
                <a:latin typeface="Times New Roman"/>
              </a:rPr>
              <a:t>GeoNetwork</a:t>
            </a:r>
            <a:r>
              <a:rPr lang="es-MX" sz="1900" b="0" i="0" u="none" strike="noStrike" dirty="0">
                <a:solidFill>
                  <a:srgbClr val="000000"/>
                </a:solidFill>
                <a:latin typeface="Times New Roman"/>
              </a:rPr>
              <a:t> </a:t>
            </a:r>
            <a:r>
              <a:rPr lang="es-MX" sz="1900" b="0" i="0" u="none" strike="noStrike" baseline="0" dirty="0">
                <a:solidFill>
                  <a:srgbClr val="000000"/>
                </a:solidFill>
                <a:latin typeface="Times New Roman"/>
              </a:rPr>
              <a:t>es una aplicación informática de software libre y código abierto </a:t>
            </a:r>
            <a:r>
              <a:rPr lang="es-MX" sz="1900" dirty="0">
                <a:solidFill>
                  <a:srgbClr val="000000"/>
                </a:solidFill>
                <a:latin typeface="Times New Roman"/>
              </a:rPr>
              <a:t>para la </a:t>
            </a:r>
            <a:r>
              <a:rPr lang="es-MX" sz="1900" b="0" i="0" u="none" strike="noStrike" baseline="0" dirty="0">
                <a:solidFill>
                  <a:srgbClr val="000000"/>
                </a:solidFill>
                <a:latin typeface="Times New Roman"/>
              </a:rPr>
              <a:t>catalogación</a:t>
            </a:r>
            <a:r>
              <a:rPr lang="es-MX" sz="1900" b="0" i="0" u="none" strike="noStrike" dirty="0">
                <a:solidFill>
                  <a:srgbClr val="000000"/>
                </a:solidFill>
                <a:latin typeface="Times New Roman"/>
              </a:rPr>
              <a:t> de</a:t>
            </a:r>
            <a:r>
              <a:rPr lang="es-MX" sz="1900" b="0" i="0" u="none" strike="noStrike" baseline="0" dirty="0">
                <a:solidFill>
                  <a:srgbClr val="000000"/>
                </a:solidFill>
                <a:latin typeface="Times New Roman"/>
              </a:rPr>
              <a:t> recursos referenciados al espacio geográfico</a:t>
            </a:r>
          </a:p>
          <a:p>
            <a:pPr marL="285750" indent="-285750" algn="just">
              <a:buFont typeface="Arial" pitchFamily="34" charset="0"/>
              <a:buChar char="•"/>
            </a:pPr>
            <a:endParaRPr lang="es-MX" sz="1900" dirty="0">
              <a:solidFill>
                <a:srgbClr val="000000"/>
              </a:solidFill>
              <a:latin typeface="Times New Roman"/>
            </a:endParaRPr>
          </a:p>
          <a:p>
            <a:pPr marL="285750" indent="-285750" algn="just">
              <a:buFont typeface="Arial" pitchFamily="34" charset="0"/>
              <a:buChar char="•"/>
            </a:pPr>
            <a:r>
              <a:rPr lang="es-MX" sz="1900" b="1" dirty="0">
                <a:solidFill>
                  <a:srgbClr val="000000"/>
                </a:solidFill>
                <a:latin typeface="Times New Roman"/>
              </a:rPr>
              <a:t>ISO 19139</a:t>
            </a:r>
            <a:r>
              <a:rPr lang="es-MX" sz="1900" dirty="0">
                <a:solidFill>
                  <a:srgbClr val="000000"/>
                </a:solidFill>
                <a:latin typeface="Times New Roman"/>
              </a:rPr>
              <a:t> constituye un esquema internacional de metadatos diseñado para la descripción de datos geográficos derivado del estándar </a:t>
            </a:r>
            <a:r>
              <a:rPr lang="es-MX" sz="1900" dirty="0">
                <a:solidFill>
                  <a:srgbClr val="000000"/>
                </a:solidFill>
                <a:latin typeface="Times New Roman"/>
                <a:hlinkClick r:id="rId6"/>
              </a:rPr>
              <a:t>ISO 19115</a:t>
            </a:r>
            <a:r>
              <a:rPr lang="es-MX" sz="1900" dirty="0">
                <a:solidFill>
                  <a:srgbClr val="000000"/>
                </a:solidFill>
                <a:latin typeface="Times New Roman"/>
              </a:rPr>
              <a:t>. </a:t>
            </a:r>
          </a:p>
          <a:p>
            <a:pPr algn="just"/>
            <a:endParaRPr lang="es-MX" sz="1900" dirty="0">
              <a:solidFill>
                <a:srgbClr val="000000"/>
              </a:solidFill>
              <a:latin typeface="Times New Roman"/>
            </a:endParaRPr>
          </a:p>
          <a:p>
            <a:pPr marL="285750" indent="-285750" algn="just">
              <a:buFont typeface="Arial" pitchFamily="34" charset="0"/>
              <a:buChar char="•"/>
            </a:pPr>
            <a:r>
              <a:rPr lang="es-MX" sz="1900" b="1" dirty="0">
                <a:solidFill>
                  <a:srgbClr val="000000"/>
                </a:solidFill>
                <a:latin typeface="Times New Roman"/>
              </a:rPr>
              <a:t>OAI-PMH</a:t>
            </a:r>
            <a:r>
              <a:rPr lang="es-MX" sz="1900" dirty="0">
                <a:solidFill>
                  <a:srgbClr val="000000"/>
                </a:solidFill>
                <a:latin typeface="Times New Roman"/>
              </a:rPr>
              <a:t> es un protocolo internacional para la interoperabilidad mediante el intercambio de metadatos</a:t>
            </a:r>
          </a:p>
          <a:p>
            <a:pPr algn="just"/>
            <a:endParaRPr lang="es-MX" sz="1900" b="1" dirty="0">
              <a:solidFill>
                <a:srgbClr val="000000"/>
              </a:solidFill>
              <a:latin typeface="Times New Roman"/>
            </a:endParaRPr>
          </a:p>
          <a:p>
            <a:pPr marL="285750" indent="-285750" algn="just">
              <a:buFont typeface="Arial" pitchFamily="34" charset="0"/>
              <a:buChar char="•"/>
            </a:pPr>
            <a:r>
              <a:rPr lang="es-MX" sz="1900" b="1" dirty="0" err="1">
                <a:solidFill>
                  <a:srgbClr val="000000"/>
                </a:solidFill>
                <a:latin typeface="Times New Roman"/>
              </a:rPr>
              <a:t>GeoServer</a:t>
            </a:r>
            <a:r>
              <a:rPr lang="es-MX" sz="1900" b="1" dirty="0">
                <a:solidFill>
                  <a:srgbClr val="000000"/>
                </a:solidFill>
                <a:latin typeface="Times New Roman"/>
              </a:rPr>
              <a:t> </a:t>
            </a:r>
            <a:r>
              <a:rPr lang="es-MX" sz="1900" dirty="0">
                <a:solidFill>
                  <a:srgbClr val="000000"/>
                </a:solidFill>
                <a:latin typeface="Times New Roman"/>
              </a:rPr>
              <a:t>es un servidor para compartir e </a:t>
            </a:r>
            <a:r>
              <a:rPr lang="es-MX" sz="1900" dirty="0" err="1">
                <a:solidFill>
                  <a:srgbClr val="000000"/>
                </a:solidFill>
                <a:latin typeface="Times New Roman"/>
              </a:rPr>
              <a:t>interoperar</a:t>
            </a:r>
            <a:r>
              <a:rPr lang="es-MX" sz="1900" dirty="0">
                <a:solidFill>
                  <a:srgbClr val="000000"/>
                </a:solidFill>
                <a:latin typeface="Times New Roman"/>
              </a:rPr>
              <a:t> datos geoespaciales utilizando estándares abiertos del Open </a:t>
            </a:r>
            <a:r>
              <a:rPr lang="es-MX" sz="1900" dirty="0" err="1">
                <a:solidFill>
                  <a:srgbClr val="000000"/>
                </a:solidFill>
                <a:latin typeface="Times New Roman"/>
              </a:rPr>
              <a:t>Geospatial</a:t>
            </a:r>
            <a:r>
              <a:rPr lang="es-MX" sz="1900" dirty="0">
                <a:solidFill>
                  <a:srgbClr val="000000"/>
                </a:solidFill>
                <a:latin typeface="Times New Roman"/>
              </a:rPr>
              <a:t> </a:t>
            </a:r>
            <a:r>
              <a:rPr lang="es-MX" sz="1900" dirty="0" err="1">
                <a:solidFill>
                  <a:srgbClr val="000000"/>
                </a:solidFill>
                <a:latin typeface="Times New Roman"/>
              </a:rPr>
              <a:t>Consortium</a:t>
            </a:r>
            <a:r>
              <a:rPr lang="es-MX" sz="1900" dirty="0">
                <a:solidFill>
                  <a:srgbClr val="000000"/>
                </a:solidFill>
                <a:latin typeface="Times New Roman"/>
              </a:rPr>
              <a:t> (</a:t>
            </a:r>
            <a:r>
              <a:rPr lang="es-MX" sz="1900" dirty="0">
                <a:solidFill>
                  <a:srgbClr val="000000"/>
                </a:solidFill>
                <a:latin typeface="Times New Roman"/>
                <a:hlinkClick r:id="rId7"/>
              </a:rPr>
              <a:t>OGC</a:t>
            </a:r>
            <a:r>
              <a:rPr lang="es-MX" sz="1900" dirty="0">
                <a:solidFill>
                  <a:srgbClr val="000000"/>
                </a:solidFill>
                <a:latin typeface="Times New Roman"/>
              </a:rPr>
              <a:t>)</a:t>
            </a:r>
          </a:p>
          <a:p>
            <a:pPr marL="285750" indent="-285750" algn="just">
              <a:buFont typeface="Arial" pitchFamily="34" charset="0"/>
              <a:buChar char="•"/>
            </a:pPr>
            <a:endParaRPr lang="es-MX" dirty="0">
              <a:solidFill>
                <a:srgbClr val="000000"/>
              </a:solidFill>
              <a:latin typeface="Times New Roman"/>
            </a:endParaRPr>
          </a:p>
        </p:txBody>
      </p:sp>
    </p:spTree>
    <p:extLst>
      <p:ext uri="{BB962C8B-B14F-4D97-AF65-F5344CB8AC3E}">
        <p14:creationId xmlns:p14="http://schemas.microsoft.com/office/powerpoint/2010/main" val="307944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693" y="476672"/>
            <a:ext cx="8136904" cy="5616922"/>
          </a:xfrm>
          <a:prstGeom prst="rect">
            <a:avLst/>
          </a:prstGeom>
          <a:noFill/>
        </p:spPr>
        <p:txBody>
          <a:bodyPr wrap="square" rtlCol="0">
            <a:spAutoFit/>
          </a:bodyPr>
          <a:lstStyle/>
          <a:p>
            <a:pPr algn="just"/>
            <a:endParaRPr lang="es-MX" dirty="0">
              <a:solidFill>
                <a:srgbClr val="000000"/>
              </a:solidFill>
              <a:latin typeface="Times New Roman"/>
            </a:endParaRPr>
          </a:p>
          <a:p>
            <a:pPr marL="285750" indent="-285750" algn="just">
              <a:buFont typeface="Arial" pitchFamily="34" charset="0"/>
              <a:buChar char="•"/>
            </a:pPr>
            <a:r>
              <a:rPr lang="es-MX" sz="1900" dirty="0">
                <a:solidFill>
                  <a:srgbClr val="000000"/>
                </a:solidFill>
                <a:latin typeface="Times New Roman"/>
              </a:rPr>
              <a:t>GeoNetwork, ISO 19115, OAI-PMH y </a:t>
            </a:r>
            <a:r>
              <a:rPr lang="es-MX" sz="1900" dirty="0" err="1">
                <a:solidFill>
                  <a:srgbClr val="000000"/>
                </a:solidFill>
                <a:latin typeface="Times New Roman"/>
              </a:rPr>
              <a:t>GeoServer</a:t>
            </a:r>
            <a:r>
              <a:rPr lang="es-MX" sz="1900" dirty="0">
                <a:solidFill>
                  <a:srgbClr val="000000"/>
                </a:solidFill>
                <a:latin typeface="Times New Roman"/>
              </a:rPr>
              <a:t> son tecnologías utilizadas y recomendadas en muchas iniciativas de infraestructura de datos científicos geoespaciales alrededor del mundo, entre ellas:</a:t>
            </a:r>
          </a:p>
          <a:p>
            <a:pPr lvl="2" algn="just"/>
            <a:r>
              <a:rPr lang="es-MX" sz="1900" dirty="0" err="1">
                <a:solidFill>
                  <a:srgbClr val="000000"/>
                </a:solidFill>
                <a:latin typeface="Times New Roman"/>
              </a:rPr>
              <a:t>European</a:t>
            </a:r>
            <a:r>
              <a:rPr lang="es-MX" sz="1900" dirty="0">
                <a:solidFill>
                  <a:srgbClr val="000000"/>
                </a:solidFill>
                <a:latin typeface="Times New Roman"/>
              </a:rPr>
              <a:t> </a:t>
            </a:r>
            <a:r>
              <a:rPr lang="es-MX" sz="1900" dirty="0" err="1">
                <a:solidFill>
                  <a:srgbClr val="000000"/>
                </a:solidFill>
                <a:latin typeface="Times New Roman"/>
              </a:rPr>
              <a:t>Environment</a:t>
            </a:r>
            <a:r>
              <a:rPr lang="es-MX" sz="1900" dirty="0">
                <a:solidFill>
                  <a:srgbClr val="000000"/>
                </a:solidFill>
                <a:latin typeface="Times New Roman"/>
              </a:rPr>
              <a:t> Agency (</a:t>
            </a:r>
            <a:r>
              <a:rPr lang="es-MX" sz="1900" dirty="0">
                <a:solidFill>
                  <a:srgbClr val="000000"/>
                </a:solidFill>
                <a:latin typeface="Times New Roman"/>
                <a:hlinkClick r:id="rId2"/>
              </a:rPr>
              <a:t>EEA</a:t>
            </a:r>
            <a:r>
              <a:rPr lang="es-MX" sz="1900" dirty="0">
                <a:solidFill>
                  <a:srgbClr val="000000"/>
                </a:solidFill>
                <a:latin typeface="Times New Roman"/>
              </a:rPr>
              <a:t>)</a:t>
            </a:r>
          </a:p>
          <a:p>
            <a:pPr algn="just"/>
            <a:r>
              <a:rPr lang="es-MX" sz="1900" dirty="0">
                <a:solidFill>
                  <a:srgbClr val="000000"/>
                </a:solidFill>
                <a:latin typeface="Times New Roman"/>
              </a:rPr>
              <a:t>	</a:t>
            </a:r>
            <a:r>
              <a:rPr lang="es-MX" sz="1900" dirty="0" err="1">
                <a:solidFill>
                  <a:srgbClr val="000000"/>
                </a:solidFill>
                <a:latin typeface="Times New Roman"/>
              </a:rPr>
              <a:t>Infrastructure</a:t>
            </a:r>
            <a:r>
              <a:rPr lang="es-MX" sz="1900" dirty="0">
                <a:solidFill>
                  <a:srgbClr val="000000"/>
                </a:solidFill>
                <a:latin typeface="Times New Roman"/>
              </a:rPr>
              <a:t> </a:t>
            </a:r>
            <a:r>
              <a:rPr lang="es-MX" sz="1900" dirty="0" err="1">
                <a:solidFill>
                  <a:srgbClr val="000000"/>
                </a:solidFill>
                <a:latin typeface="Times New Roman"/>
              </a:rPr>
              <a:t>for</a:t>
            </a:r>
            <a:r>
              <a:rPr lang="es-MX" sz="1900" dirty="0">
                <a:solidFill>
                  <a:srgbClr val="000000"/>
                </a:solidFill>
                <a:latin typeface="Times New Roman"/>
              </a:rPr>
              <a:t> </a:t>
            </a:r>
            <a:r>
              <a:rPr lang="es-MX" sz="1900" dirty="0" err="1">
                <a:solidFill>
                  <a:srgbClr val="000000"/>
                </a:solidFill>
                <a:latin typeface="Times New Roman"/>
              </a:rPr>
              <a:t>Spatial</a:t>
            </a:r>
            <a:r>
              <a:rPr lang="es-MX" sz="1900" dirty="0">
                <a:solidFill>
                  <a:srgbClr val="000000"/>
                </a:solidFill>
                <a:latin typeface="Times New Roman"/>
              </a:rPr>
              <a:t> </a:t>
            </a:r>
            <a:r>
              <a:rPr lang="es-MX" sz="1900" dirty="0" err="1">
                <a:solidFill>
                  <a:srgbClr val="000000"/>
                </a:solidFill>
                <a:latin typeface="Times New Roman"/>
              </a:rPr>
              <a:t>Information</a:t>
            </a:r>
            <a:r>
              <a:rPr lang="es-MX" sz="1900" dirty="0">
                <a:solidFill>
                  <a:srgbClr val="000000"/>
                </a:solidFill>
                <a:latin typeface="Times New Roman"/>
              </a:rPr>
              <a:t> in </a:t>
            </a:r>
            <a:r>
              <a:rPr lang="es-MX" sz="1900" dirty="0" err="1">
                <a:solidFill>
                  <a:srgbClr val="000000"/>
                </a:solidFill>
                <a:latin typeface="Times New Roman"/>
              </a:rPr>
              <a:t>Europe</a:t>
            </a:r>
            <a:r>
              <a:rPr lang="es-MX" sz="1900" dirty="0">
                <a:solidFill>
                  <a:srgbClr val="000000"/>
                </a:solidFill>
                <a:latin typeface="Times New Roman"/>
              </a:rPr>
              <a:t> (</a:t>
            </a:r>
            <a:r>
              <a:rPr lang="es-MX" sz="1900" dirty="0">
                <a:solidFill>
                  <a:srgbClr val="000000"/>
                </a:solidFill>
                <a:latin typeface="Times New Roman"/>
                <a:hlinkClick r:id="rId3"/>
              </a:rPr>
              <a:t>INSPIRE</a:t>
            </a:r>
            <a:r>
              <a:rPr lang="es-MX" sz="1900" dirty="0">
                <a:solidFill>
                  <a:srgbClr val="000000"/>
                </a:solidFill>
                <a:latin typeface="Times New Roman"/>
              </a:rPr>
              <a:t>)</a:t>
            </a:r>
          </a:p>
          <a:p>
            <a:pPr algn="just"/>
            <a:r>
              <a:rPr lang="es-MX" sz="1900" dirty="0">
                <a:solidFill>
                  <a:srgbClr val="000000"/>
                </a:solidFill>
                <a:latin typeface="Times New Roman"/>
              </a:rPr>
              <a:t>	</a:t>
            </a:r>
            <a:r>
              <a:rPr lang="es-MX" sz="1900" dirty="0" err="1">
                <a:solidFill>
                  <a:srgbClr val="000000"/>
                </a:solidFill>
                <a:latin typeface="Times New Roman"/>
              </a:rPr>
              <a:t>World</a:t>
            </a:r>
            <a:r>
              <a:rPr lang="es-MX" sz="1900" dirty="0">
                <a:solidFill>
                  <a:srgbClr val="000000"/>
                </a:solidFill>
                <a:latin typeface="Times New Roman"/>
              </a:rPr>
              <a:t> </a:t>
            </a:r>
            <a:r>
              <a:rPr lang="es-MX" sz="1900" dirty="0" err="1">
                <a:solidFill>
                  <a:srgbClr val="000000"/>
                </a:solidFill>
                <a:latin typeface="Times New Roman"/>
              </a:rPr>
              <a:t>Meteorological</a:t>
            </a:r>
            <a:r>
              <a:rPr lang="es-MX" sz="1900" dirty="0">
                <a:solidFill>
                  <a:srgbClr val="000000"/>
                </a:solidFill>
                <a:latin typeface="Times New Roman"/>
              </a:rPr>
              <a:t> </a:t>
            </a:r>
            <a:r>
              <a:rPr lang="es-MX" sz="1900" dirty="0" err="1">
                <a:solidFill>
                  <a:srgbClr val="000000"/>
                </a:solidFill>
                <a:latin typeface="Times New Roman"/>
              </a:rPr>
              <a:t>Organization</a:t>
            </a:r>
            <a:r>
              <a:rPr lang="es-MX" sz="1900" dirty="0">
                <a:solidFill>
                  <a:srgbClr val="000000"/>
                </a:solidFill>
                <a:latin typeface="Times New Roman"/>
              </a:rPr>
              <a:t> </a:t>
            </a:r>
            <a:r>
              <a:rPr lang="es-MX" sz="1900" dirty="0" err="1">
                <a:solidFill>
                  <a:srgbClr val="000000"/>
                </a:solidFill>
                <a:latin typeface="Times New Roman"/>
              </a:rPr>
              <a:t>Information</a:t>
            </a:r>
            <a:r>
              <a:rPr lang="es-MX" sz="1900" dirty="0">
                <a:solidFill>
                  <a:srgbClr val="000000"/>
                </a:solidFill>
                <a:latin typeface="Times New Roman"/>
              </a:rPr>
              <a:t> </a:t>
            </a:r>
            <a:r>
              <a:rPr lang="es-MX" sz="1900" dirty="0" err="1">
                <a:solidFill>
                  <a:srgbClr val="000000"/>
                </a:solidFill>
                <a:latin typeface="Times New Roman"/>
              </a:rPr>
              <a:t>System</a:t>
            </a:r>
            <a:r>
              <a:rPr lang="es-MX" sz="1900" dirty="0">
                <a:solidFill>
                  <a:srgbClr val="000000"/>
                </a:solidFill>
                <a:latin typeface="Times New Roman"/>
              </a:rPr>
              <a:t> (</a:t>
            </a:r>
            <a:r>
              <a:rPr lang="es-MX" sz="1900" dirty="0">
                <a:solidFill>
                  <a:srgbClr val="000000"/>
                </a:solidFill>
                <a:latin typeface="Times New Roman"/>
                <a:hlinkClick r:id="rId4"/>
              </a:rPr>
              <a:t>WIS</a:t>
            </a:r>
            <a:r>
              <a:rPr lang="es-MX" sz="1900" dirty="0">
                <a:solidFill>
                  <a:srgbClr val="000000"/>
                </a:solidFill>
                <a:latin typeface="Times New Roman"/>
              </a:rPr>
              <a:t>) </a:t>
            </a:r>
          </a:p>
          <a:p>
            <a:pPr algn="just"/>
            <a:r>
              <a:rPr lang="es-MX" sz="1900" dirty="0">
                <a:solidFill>
                  <a:srgbClr val="000000"/>
                </a:solidFill>
                <a:latin typeface="Times New Roman"/>
              </a:rPr>
              <a:t>	Data </a:t>
            </a:r>
            <a:r>
              <a:rPr lang="es-MX" sz="1900" dirty="0" err="1">
                <a:solidFill>
                  <a:srgbClr val="000000"/>
                </a:solidFill>
                <a:latin typeface="Times New Roman"/>
              </a:rPr>
              <a:t>Observation</a:t>
            </a:r>
            <a:r>
              <a:rPr lang="es-MX" sz="1900" dirty="0">
                <a:solidFill>
                  <a:srgbClr val="000000"/>
                </a:solidFill>
                <a:latin typeface="Times New Roman"/>
              </a:rPr>
              <a:t> Network </a:t>
            </a:r>
            <a:r>
              <a:rPr lang="es-MX" sz="1900" dirty="0" err="1">
                <a:solidFill>
                  <a:srgbClr val="000000"/>
                </a:solidFill>
                <a:latin typeface="Times New Roman"/>
              </a:rPr>
              <a:t>for</a:t>
            </a:r>
            <a:r>
              <a:rPr lang="es-MX" sz="1900" dirty="0">
                <a:solidFill>
                  <a:srgbClr val="000000"/>
                </a:solidFill>
                <a:latin typeface="Times New Roman"/>
              </a:rPr>
              <a:t> </a:t>
            </a:r>
            <a:r>
              <a:rPr lang="es-MX" sz="1900" dirty="0" err="1">
                <a:solidFill>
                  <a:srgbClr val="000000"/>
                </a:solidFill>
                <a:latin typeface="Times New Roman"/>
              </a:rPr>
              <a:t>Earth</a:t>
            </a:r>
            <a:r>
              <a:rPr lang="es-MX" sz="1900" dirty="0">
                <a:solidFill>
                  <a:srgbClr val="000000"/>
                </a:solidFill>
                <a:latin typeface="Times New Roman"/>
              </a:rPr>
              <a:t>, USA (</a:t>
            </a:r>
            <a:r>
              <a:rPr lang="es-MX" sz="1900" dirty="0">
                <a:solidFill>
                  <a:srgbClr val="000000"/>
                </a:solidFill>
                <a:latin typeface="Times New Roman"/>
                <a:hlinkClick r:id="rId5"/>
              </a:rPr>
              <a:t>DataONE</a:t>
            </a:r>
            <a:r>
              <a:rPr lang="es-MX" sz="1900" dirty="0">
                <a:solidFill>
                  <a:srgbClr val="000000"/>
                </a:solidFill>
                <a:latin typeface="Times New Roman"/>
              </a:rPr>
              <a:t>)</a:t>
            </a:r>
          </a:p>
          <a:p>
            <a:pPr algn="just"/>
            <a:endParaRPr lang="es-MX" sz="1900" dirty="0">
              <a:solidFill>
                <a:srgbClr val="000000"/>
              </a:solidFill>
              <a:latin typeface="Times New Roman"/>
            </a:endParaRPr>
          </a:p>
          <a:p>
            <a:pPr marL="285750" indent="-285750" algn="just">
              <a:buFont typeface="Arial" pitchFamily="34" charset="0"/>
              <a:buChar char="•"/>
            </a:pPr>
            <a:r>
              <a:rPr lang="es-MX" sz="1900" dirty="0">
                <a:solidFill>
                  <a:srgbClr val="000000"/>
                </a:solidFill>
                <a:latin typeface="Times New Roman"/>
              </a:rPr>
              <a:t>El RI es interoperable con el Repositorio Nacional de Ciencia Abierta de México conforme a los lineamientos de:</a:t>
            </a:r>
          </a:p>
          <a:p>
            <a:pPr algn="just"/>
            <a:r>
              <a:rPr lang="es-MX" sz="1900" dirty="0">
                <a:solidFill>
                  <a:srgbClr val="000000"/>
                </a:solidFill>
                <a:latin typeface="Times New Roman"/>
              </a:rPr>
              <a:t>	Open Access </a:t>
            </a:r>
            <a:r>
              <a:rPr lang="es-MX" sz="1900" dirty="0" err="1">
                <a:solidFill>
                  <a:srgbClr val="000000"/>
                </a:solidFill>
                <a:latin typeface="Times New Roman"/>
              </a:rPr>
              <a:t>Infraestructure</a:t>
            </a:r>
            <a:r>
              <a:rPr lang="es-MX" sz="1900" dirty="0">
                <a:solidFill>
                  <a:srgbClr val="000000"/>
                </a:solidFill>
                <a:latin typeface="Times New Roman"/>
              </a:rPr>
              <a:t> </a:t>
            </a:r>
            <a:r>
              <a:rPr lang="es-MX" sz="1900" dirty="0" err="1">
                <a:solidFill>
                  <a:srgbClr val="000000"/>
                </a:solidFill>
                <a:latin typeface="Times New Roman"/>
              </a:rPr>
              <a:t>for</a:t>
            </a:r>
            <a:r>
              <a:rPr lang="es-MX" sz="1900" dirty="0">
                <a:solidFill>
                  <a:srgbClr val="000000"/>
                </a:solidFill>
                <a:latin typeface="Times New Roman"/>
              </a:rPr>
              <a:t> </a:t>
            </a:r>
            <a:r>
              <a:rPr lang="es-MX" sz="1900" dirty="0" err="1">
                <a:solidFill>
                  <a:srgbClr val="000000"/>
                </a:solidFill>
                <a:latin typeface="Times New Roman"/>
              </a:rPr>
              <a:t>Research</a:t>
            </a:r>
            <a:r>
              <a:rPr lang="es-MX" sz="1900" dirty="0">
                <a:solidFill>
                  <a:srgbClr val="000000"/>
                </a:solidFill>
                <a:latin typeface="Times New Roman"/>
              </a:rPr>
              <a:t> in </a:t>
            </a:r>
            <a:r>
              <a:rPr lang="es-MX" sz="1900" dirty="0" err="1">
                <a:solidFill>
                  <a:srgbClr val="000000"/>
                </a:solidFill>
                <a:latin typeface="Times New Roman"/>
              </a:rPr>
              <a:t>Europe</a:t>
            </a:r>
            <a:r>
              <a:rPr lang="es-MX" sz="1900" dirty="0">
                <a:solidFill>
                  <a:srgbClr val="000000"/>
                </a:solidFill>
                <a:latin typeface="Times New Roman"/>
              </a:rPr>
              <a:t> (</a:t>
            </a:r>
            <a:r>
              <a:rPr lang="es-MX" sz="1900" dirty="0">
                <a:solidFill>
                  <a:srgbClr val="000000"/>
                </a:solidFill>
                <a:latin typeface="Times New Roman"/>
                <a:hlinkClick r:id="rId6"/>
              </a:rPr>
              <a:t>OpenAIRE</a:t>
            </a:r>
            <a:r>
              <a:rPr lang="es-MX" sz="1900" dirty="0">
                <a:solidFill>
                  <a:srgbClr val="000000"/>
                </a:solidFill>
                <a:latin typeface="Times New Roman"/>
              </a:rPr>
              <a:t>)</a:t>
            </a:r>
          </a:p>
          <a:p>
            <a:pPr algn="just"/>
            <a:r>
              <a:rPr lang="es-MX" sz="1900" dirty="0">
                <a:solidFill>
                  <a:srgbClr val="000000"/>
                </a:solidFill>
                <a:latin typeface="Times New Roman"/>
              </a:rPr>
              <a:t>	establecidos en la Convocatoria  del CONACYT, México</a:t>
            </a:r>
          </a:p>
          <a:p>
            <a:pPr marL="285750" indent="-285750" algn="just">
              <a:buFont typeface="Arial" pitchFamily="34" charset="0"/>
              <a:buChar char="•"/>
            </a:pPr>
            <a:endParaRPr lang="es-MX" sz="1900" dirty="0">
              <a:solidFill>
                <a:srgbClr val="000000"/>
              </a:solidFill>
              <a:latin typeface="Times New Roman"/>
            </a:endParaRPr>
          </a:p>
          <a:p>
            <a:pPr marL="285750" indent="-285750" algn="just">
              <a:buFont typeface="Arial" pitchFamily="34" charset="0"/>
              <a:buChar char="•"/>
            </a:pPr>
            <a:r>
              <a:rPr lang="es-MX" sz="1900" dirty="0">
                <a:solidFill>
                  <a:srgbClr val="000000"/>
                </a:solidFill>
                <a:latin typeface="Times New Roman"/>
              </a:rPr>
              <a:t>El RI es directamente interoperable con repositorios estructurados con tecnología GeoNetwork e incluso con cualquier otro repositorio mediante  protocolos de transferencia de metadatos, como el OAI-PMH o utilizando servicios </a:t>
            </a:r>
            <a:r>
              <a:rPr lang="es-MX" sz="1900" dirty="0">
                <a:solidFill>
                  <a:srgbClr val="000000"/>
                </a:solidFill>
                <a:latin typeface="Times New Roman"/>
                <a:hlinkClick r:id="rId7"/>
              </a:rPr>
              <a:t>REST</a:t>
            </a:r>
            <a:r>
              <a:rPr lang="es-MX" sz="1900" dirty="0">
                <a:solidFill>
                  <a:srgbClr val="000000"/>
                </a:solidFill>
                <a:latin typeface="Times New Roman"/>
              </a:rPr>
              <a:t> (</a:t>
            </a:r>
            <a:r>
              <a:rPr lang="es-MX" sz="1900" dirty="0" err="1">
                <a:solidFill>
                  <a:srgbClr val="000000"/>
                </a:solidFill>
                <a:latin typeface="Times New Roman"/>
              </a:rPr>
              <a:t>REpresentational</a:t>
            </a:r>
            <a:r>
              <a:rPr lang="es-MX" sz="1900" dirty="0">
                <a:solidFill>
                  <a:srgbClr val="000000"/>
                </a:solidFill>
                <a:latin typeface="Times New Roman"/>
              </a:rPr>
              <a:t> </a:t>
            </a:r>
            <a:r>
              <a:rPr lang="es-MX" sz="1900" dirty="0" err="1">
                <a:solidFill>
                  <a:srgbClr val="000000"/>
                </a:solidFill>
                <a:latin typeface="Times New Roman"/>
              </a:rPr>
              <a:t>State</a:t>
            </a:r>
            <a:r>
              <a:rPr lang="es-MX" sz="1900" dirty="0">
                <a:solidFill>
                  <a:srgbClr val="000000"/>
                </a:solidFill>
                <a:latin typeface="Times New Roman"/>
              </a:rPr>
              <a:t> Transfer). </a:t>
            </a:r>
          </a:p>
          <a:p>
            <a:pPr algn="just"/>
            <a:endParaRPr lang="es-MX" dirty="0">
              <a:solidFill>
                <a:srgbClr val="000000"/>
              </a:solidFill>
              <a:latin typeface="Times New Roman"/>
            </a:endParaRPr>
          </a:p>
        </p:txBody>
      </p:sp>
    </p:spTree>
    <p:extLst>
      <p:ext uri="{BB962C8B-B14F-4D97-AF65-F5344CB8AC3E}">
        <p14:creationId xmlns:p14="http://schemas.microsoft.com/office/powerpoint/2010/main" val="410883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560840" cy="4985980"/>
          </a:xfrm>
          <a:prstGeom prst="rect">
            <a:avLst/>
          </a:prstGeom>
          <a:noFill/>
        </p:spPr>
        <p:txBody>
          <a:bodyPr wrap="square" rtlCol="0">
            <a:spAutoFit/>
          </a:bodyPr>
          <a:lstStyle/>
          <a:p>
            <a:r>
              <a:rPr lang="es-MX" sz="2000" b="1" dirty="0">
                <a:solidFill>
                  <a:srgbClr val="000000"/>
                </a:solidFill>
                <a:latin typeface="Times New Roman"/>
              </a:rPr>
              <a:t>Características</a:t>
            </a:r>
          </a:p>
          <a:p>
            <a:endParaRPr lang="es-MX" sz="2000" b="1" dirty="0">
              <a:solidFill>
                <a:srgbClr val="000000"/>
              </a:solidFill>
              <a:latin typeface="Times New Roman"/>
            </a:endParaRPr>
          </a:p>
          <a:p>
            <a:pPr algn="just"/>
            <a:r>
              <a:rPr lang="es-MX" sz="2000" dirty="0">
                <a:solidFill>
                  <a:srgbClr val="000000"/>
                </a:solidFill>
                <a:latin typeface="Times New Roman"/>
              </a:rPr>
              <a:t>Algunas características del RI, CCA, UNAM primera fase, son las siguientes:</a:t>
            </a:r>
          </a:p>
          <a:p>
            <a:endParaRPr lang="es-MX" sz="2000" dirty="0">
              <a:solidFill>
                <a:srgbClr val="000000"/>
              </a:solidFill>
              <a:latin typeface="Times New Roman"/>
            </a:endParaRPr>
          </a:p>
          <a:p>
            <a:pPr marL="285750" indent="-285750">
              <a:buFont typeface="Arial" pitchFamily="34" charset="0"/>
              <a:buChar char="•"/>
            </a:pPr>
            <a:r>
              <a:rPr lang="es-MX" sz="2000" dirty="0">
                <a:solidFill>
                  <a:srgbClr val="000000"/>
                </a:solidFill>
                <a:latin typeface="Times New Roman"/>
              </a:rPr>
              <a:t>Integra datos científicos geoespaciales con publicaciones científicas</a:t>
            </a:r>
          </a:p>
          <a:p>
            <a:pPr marL="285750" indent="-285750">
              <a:buFont typeface="Arial" pitchFamily="34" charset="0"/>
              <a:buChar char="•"/>
            </a:pPr>
            <a:r>
              <a:rPr lang="es-MX" sz="2000" dirty="0">
                <a:solidFill>
                  <a:srgbClr val="000000"/>
                </a:solidFill>
                <a:latin typeface="Times New Roman"/>
              </a:rPr>
              <a:t>Es interactivo y escalable</a:t>
            </a:r>
          </a:p>
          <a:p>
            <a:pPr marL="285750" indent="-285750">
              <a:buFont typeface="Arial" pitchFamily="34" charset="0"/>
              <a:buChar char="•"/>
            </a:pPr>
            <a:r>
              <a:rPr lang="es-MX" sz="2000" dirty="0">
                <a:solidFill>
                  <a:srgbClr val="000000"/>
                </a:solidFill>
                <a:latin typeface="Times New Roman"/>
              </a:rPr>
              <a:t>Es actualizable en Acceso Abierto e interoperable</a:t>
            </a:r>
          </a:p>
          <a:p>
            <a:pPr marL="285750" indent="-285750">
              <a:buFont typeface="Arial" pitchFamily="34" charset="0"/>
              <a:buChar char="•"/>
            </a:pPr>
            <a:r>
              <a:rPr lang="es-MX" sz="2000" dirty="0">
                <a:solidFill>
                  <a:srgbClr val="000000"/>
                </a:solidFill>
                <a:latin typeface="Times New Roman"/>
              </a:rPr>
              <a:t>S</a:t>
            </a:r>
            <a:r>
              <a:rPr lang="es-MX" sz="2000" b="0" i="0" u="none" strike="noStrike" baseline="0" dirty="0">
                <a:solidFill>
                  <a:srgbClr val="000000"/>
                </a:solidFill>
                <a:latin typeface="Times New Roman"/>
              </a:rPr>
              <a:t>irve de base para la generación de nuevo conocimiento científico</a:t>
            </a:r>
          </a:p>
          <a:p>
            <a:pPr marL="285750" indent="-285750">
              <a:buFont typeface="Arial" pitchFamily="34" charset="0"/>
              <a:buChar char="•"/>
            </a:pPr>
            <a:r>
              <a:rPr lang="es-MX" sz="2000" dirty="0">
                <a:solidFill>
                  <a:srgbClr val="000000"/>
                </a:solidFill>
                <a:latin typeface="Times New Roman"/>
              </a:rPr>
              <a:t>E</a:t>
            </a:r>
            <a:r>
              <a:rPr lang="es-MX" sz="2000" b="0" i="0" u="none" strike="noStrike" baseline="0" dirty="0">
                <a:solidFill>
                  <a:srgbClr val="000000"/>
                </a:solidFill>
                <a:latin typeface="Times New Roman"/>
              </a:rPr>
              <a:t>s de utilidad en todos los niveles educativos</a:t>
            </a:r>
          </a:p>
          <a:p>
            <a:pPr marL="285750" indent="-285750">
              <a:buFont typeface="Arial" pitchFamily="34" charset="0"/>
              <a:buChar char="•"/>
            </a:pPr>
            <a:r>
              <a:rPr lang="es-MX" sz="2000" dirty="0">
                <a:solidFill>
                  <a:srgbClr val="000000"/>
                </a:solidFill>
                <a:latin typeface="Times New Roman"/>
              </a:rPr>
              <a:t>Facilita</a:t>
            </a:r>
            <a:r>
              <a:rPr lang="es-MX" sz="2000" b="0" i="0" u="none" strike="noStrike" baseline="0" dirty="0">
                <a:solidFill>
                  <a:srgbClr val="000000"/>
                </a:solidFill>
                <a:latin typeface="Times New Roman"/>
              </a:rPr>
              <a:t> avanzar en la apropiación social del conocimiento científico</a:t>
            </a:r>
          </a:p>
          <a:p>
            <a:pPr marL="285750" indent="-285750">
              <a:buFont typeface="Arial" pitchFamily="34" charset="0"/>
              <a:buChar char="•"/>
            </a:pPr>
            <a:r>
              <a:rPr lang="es-MX" sz="2000" dirty="0">
                <a:solidFill>
                  <a:srgbClr val="000000"/>
                </a:solidFill>
                <a:latin typeface="Times New Roman"/>
              </a:rPr>
              <a:t>Incorpora la visualización cartográfica de los datos científicos geoespaciales</a:t>
            </a:r>
          </a:p>
          <a:p>
            <a:pPr marL="285750" indent="-285750">
              <a:buFont typeface="Arial" pitchFamily="34" charset="0"/>
              <a:buChar char="•"/>
            </a:pPr>
            <a:r>
              <a:rPr lang="es-MX" sz="2000" dirty="0">
                <a:solidFill>
                  <a:srgbClr val="000000"/>
                </a:solidFill>
                <a:latin typeface="Times New Roman"/>
              </a:rPr>
              <a:t>No cuenta por el momento con apoyo financiero suficiente para continuar su desarrollo</a:t>
            </a:r>
          </a:p>
          <a:p>
            <a:pPr marL="285750" indent="-285750">
              <a:buFont typeface="Arial" pitchFamily="34" charset="0"/>
              <a:buChar char="•"/>
            </a:pPr>
            <a:endParaRPr lang="es-MX" dirty="0">
              <a:solidFill>
                <a:srgbClr val="000000"/>
              </a:solidFill>
              <a:latin typeface="Times New Roman"/>
            </a:endParaRPr>
          </a:p>
        </p:txBody>
      </p:sp>
    </p:spTree>
    <p:extLst>
      <p:ext uri="{BB962C8B-B14F-4D97-AF65-F5344CB8AC3E}">
        <p14:creationId xmlns:p14="http://schemas.microsoft.com/office/powerpoint/2010/main" val="282593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8064896" cy="2693045"/>
          </a:xfrm>
          <a:prstGeom prst="rect">
            <a:avLst/>
          </a:prstGeom>
          <a:noFill/>
        </p:spPr>
        <p:txBody>
          <a:bodyPr wrap="square" rtlCol="0">
            <a:spAutoFit/>
          </a:bodyPr>
          <a:lstStyle/>
          <a:p>
            <a:r>
              <a:rPr lang="es-MX" sz="1900" b="1" i="0" u="none" strike="noStrike" baseline="0" dirty="0">
                <a:solidFill>
                  <a:srgbClr val="000000"/>
                </a:solidFill>
                <a:latin typeface="Times New Roman"/>
              </a:rPr>
              <a:t>Antecedentes </a:t>
            </a:r>
          </a:p>
          <a:p>
            <a:endParaRPr lang="es-MX" sz="1900" b="1" dirty="0">
              <a:solidFill>
                <a:srgbClr val="000000"/>
              </a:solidFill>
              <a:latin typeface="Times New Roman"/>
            </a:endParaRPr>
          </a:p>
          <a:p>
            <a:pPr algn="just"/>
            <a:r>
              <a:rPr lang="es-MX" sz="1900" b="0" i="0" u="none" strike="noStrike" baseline="0" dirty="0">
                <a:solidFill>
                  <a:srgbClr val="000000"/>
                </a:solidFill>
                <a:latin typeface="Times New Roman"/>
              </a:rPr>
              <a:t>En la Unidad de Informática para las Ciencias Atmosféricas y Ambientales (</a:t>
            </a:r>
            <a:r>
              <a:rPr lang="es-MX" sz="1900" b="1" i="0" u="none" strike="noStrike" baseline="0" dirty="0">
                <a:solidFill>
                  <a:srgbClr val="000000"/>
                </a:solidFill>
                <a:latin typeface="Times New Roman"/>
                <a:hlinkClick r:id="rId2"/>
              </a:rPr>
              <a:t>UNIATMOS</a:t>
            </a:r>
            <a:r>
              <a:rPr lang="es-MX" sz="1900" b="0" i="0" u="none" strike="noStrike" baseline="0" dirty="0">
                <a:solidFill>
                  <a:srgbClr val="000000"/>
                </a:solidFill>
                <a:latin typeface="Times New Roman"/>
              </a:rPr>
              <a:t>) del CCA de la UNAM,</a:t>
            </a:r>
            <a:r>
              <a:rPr lang="es-MX" sz="1900" dirty="0">
                <a:solidFill>
                  <a:srgbClr val="000000"/>
                </a:solidFill>
                <a:latin typeface="Times New Roman"/>
              </a:rPr>
              <a:t> se desarrollaron </a:t>
            </a:r>
            <a:r>
              <a:rPr lang="es-MX" sz="1900" b="1" i="0" u="none" strike="noStrike" baseline="0" dirty="0">
                <a:solidFill>
                  <a:srgbClr val="000000"/>
                </a:solidFill>
                <a:latin typeface="Times New Roman"/>
              </a:rPr>
              <a:t>4,626 bases de datos climáticas </a:t>
            </a:r>
            <a:r>
              <a:rPr lang="es-MX" sz="1900" b="0" i="0" u="none" strike="noStrike" baseline="0" dirty="0">
                <a:solidFill>
                  <a:srgbClr val="000000"/>
                </a:solidFill>
                <a:latin typeface="Times New Roman"/>
              </a:rPr>
              <a:t>así como sus correspondientes metadatos que describen 21 temáticas o variables climáticas catalogadas mediante GeoNetwork en el </a:t>
            </a:r>
            <a:r>
              <a:rPr lang="es-MX" sz="1900" b="1" i="0" u="none" strike="noStrike" baseline="0" dirty="0">
                <a:solidFill>
                  <a:srgbClr val="000000"/>
                </a:solidFill>
                <a:latin typeface="Times New Roman"/>
                <a:hlinkClick r:id="rId3"/>
              </a:rPr>
              <a:t>Repositorio Geoespacial</a:t>
            </a:r>
            <a:r>
              <a:rPr lang="es-MX" sz="1900" b="1" i="0" u="none" strike="noStrike" dirty="0">
                <a:solidFill>
                  <a:srgbClr val="000000"/>
                </a:solidFill>
                <a:latin typeface="Times New Roman"/>
                <a:hlinkClick r:id="rId3"/>
              </a:rPr>
              <a:t> del Atlas Climático Digital de México</a:t>
            </a:r>
            <a:r>
              <a:rPr lang="es-MX" sz="1900" b="0" i="0" u="none" strike="noStrike" dirty="0">
                <a:solidFill>
                  <a:srgbClr val="000000"/>
                </a:solidFill>
                <a:latin typeface="Times New Roman"/>
              </a:rPr>
              <a:t>:</a:t>
            </a:r>
            <a:endParaRPr lang="es-MX" sz="1900" b="0" i="0" u="none" strike="noStrike" baseline="0" dirty="0">
              <a:solidFill>
                <a:srgbClr val="000000"/>
              </a:solidFill>
              <a:latin typeface="Times New Roman"/>
            </a:endParaRPr>
          </a:p>
          <a:p>
            <a:endParaRPr lang="es-MX" dirty="0">
              <a:solidFill>
                <a:srgbClr val="000000"/>
              </a:solidFill>
              <a:latin typeface="Times New Roman"/>
            </a:endParaRPr>
          </a:p>
          <a:p>
            <a:r>
              <a:rPr lang="es-MX" b="0" i="0" u="none" strike="noStrike" baseline="0" dirty="0">
                <a:solidFill>
                  <a:srgbClr val="000000"/>
                </a:solidFill>
                <a:latin typeface="Times New Roman"/>
              </a:rPr>
              <a:t> </a:t>
            </a:r>
            <a:endParaRPr lang="es-MX" dirty="0"/>
          </a:p>
        </p:txBody>
      </p:sp>
      <p:sp>
        <p:nvSpPr>
          <p:cNvPr id="7" name="TextBox 6"/>
          <p:cNvSpPr txBox="1"/>
          <p:nvPr/>
        </p:nvSpPr>
        <p:spPr>
          <a:xfrm>
            <a:off x="755576" y="2780928"/>
            <a:ext cx="3888432" cy="3308598"/>
          </a:xfrm>
          <a:prstGeom prst="rect">
            <a:avLst/>
          </a:prstGeom>
          <a:noFill/>
        </p:spPr>
        <p:txBody>
          <a:bodyPr wrap="square" rtlCol="0">
            <a:spAutoFit/>
          </a:bodyPr>
          <a:lstStyle/>
          <a:p>
            <a:pPr marL="285750" indent="-285750">
              <a:buFont typeface="Arial" pitchFamily="34" charset="0"/>
              <a:buChar char="•"/>
            </a:pPr>
            <a:r>
              <a:rPr lang="es-MX" sz="1900" b="0" i="0" u="none" strike="noStrike" baseline="0" dirty="0">
                <a:solidFill>
                  <a:srgbClr val="000000"/>
                </a:solidFill>
                <a:latin typeface="Times New Roman"/>
              </a:rPr>
              <a:t>Anomalía del nivel del mar </a:t>
            </a:r>
          </a:p>
          <a:p>
            <a:pPr marL="285750" indent="-285750">
              <a:buFont typeface="Arial" pitchFamily="34" charset="0"/>
              <a:buChar char="•"/>
            </a:pPr>
            <a:r>
              <a:rPr lang="es-MX" sz="1900" b="0" i="0" u="none" strike="noStrike" baseline="0" dirty="0">
                <a:solidFill>
                  <a:srgbClr val="000000"/>
                </a:solidFill>
                <a:latin typeface="Times New Roman"/>
              </a:rPr>
              <a:t>Escenarios socioeconómicos </a:t>
            </a:r>
          </a:p>
          <a:p>
            <a:pPr marL="285750" indent="-285750">
              <a:buFont typeface="Arial" pitchFamily="34" charset="0"/>
              <a:buChar char="•"/>
            </a:pPr>
            <a:r>
              <a:rPr lang="es-MX" sz="1900" b="0" i="0" u="none" strike="noStrike" baseline="0" dirty="0">
                <a:solidFill>
                  <a:srgbClr val="000000"/>
                </a:solidFill>
                <a:latin typeface="Times New Roman"/>
              </a:rPr>
              <a:t>Capas base </a:t>
            </a:r>
          </a:p>
          <a:p>
            <a:pPr marL="285750" indent="-285750">
              <a:buFont typeface="Arial" pitchFamily="34" charset="0"/>
              <a:buChar char="•"/>
            </a:pPr>
            <a:r>
              <a:rPr lang="es-MX" sz="1900" b="0" i="0" u="none" strike="noStrike" baseline="0" dirty="0">
                <a:solidFill>
                  <a:srgbClr val="000000"/>
                </a:solidFill>
                <a:latin typeface="Times New Roman"/>
              </a:rPr>
              <a:t>Ciclones Tropicales </a:t>
            </a:r>
          </a:p>
          <a:p>
            <a:pPr marL="285750" indent="-285750">
              <a:buFont typeface="Arial" pitchFamily="34" charset="0"/>
              <a:buChar char="•"/>
            </a:pPr>
            <a:r>
              <a:rPr lang="es-MX" sz="1900" b="0" i="0" u="none" strike="noStrike" baseline="0" dirty="0">
                <a:solidFill>
                  <a:srgbClr val="000000"/>
                </a:solidFill>
                <a:latin typeface="Times New Roman"/>
              </a:rPr>
              <a:t>Climatología extrema </a:t>
            </a:r>
          </a:p>
          <a:p>
            <a:pPr marL="285750" indent="-285750">
              <a:buFont typeface="Arial" pitchFamily="34" charset="0"/>
              <a:buChar char="•"/>
            </a:pPr>
            <a:r>
              <a:rPr lang="es-MX" sz="1900" b="0" i="0" u="none" strike="noStrike" baseline="0" dirty="0">
                <a:solidFill>
                  <a:srgbClr val="000000"/>
                </a:solidFill>
                <a:latin typeface="Times New Roman"/>
              </a:rPr>
              <a:t>Cobertura del suelo </a:t>
            </a:r>
          </a:p>
          <a:p>
            <a:pPr marL="285750" indent="-285750">
              <a:buFont typeface="Arial" pitchFamily="34" charset="0"/>
              <a:buChar char="•"/>
            </a:pPr>
            <a:r>
              <a:rPr lang="es-MX" sz="1900" b="0" i="0" u="none" strike="noStrike" baseline="0" dirty="0">
                <a:solidFill>
                  <a:srgbClr val="000000"/>
                </a:solidFill>
                <a:latin typeface="Times New Roman"/>
              </a:rPr>
              <a:t>Columnas de gases atmosféricos </a:t>
            </a:r>
          </a:p>
          <a:p>
            <a:pPr marL="285750" indent="-285750">
              <a:buFont typeface="Arial" pitchFamily="34" charset="0"/>
              <a:buChar char="•"/>
            </a:pPr>
            <a:r>
              <a:rPr lang="es-MX" sz="1900" b="0" i="0" u="none" strike="noStrike" baseline="0" dirty="0">
                <a:solidFill>
                  <a:srgbClr val="000000"/>
                </a:solidFill>
                <a:latin typeface="Times New Roman"/>
              </a:rPr>
              <a:t>Concentración de clorofila a </a:t>
            </a:r>
          </a:p>
          <a:p>
            <a:pPr marL="285750" indent="-285750">
              <a:buFont typeface="Arial" pitchFamily="34" charset="0"/>
              <a:buChar char="•"/>
            </a:pPr>
            <a:r>
              <a:rPr lang="es-MX" sz="1900" b="0" i="0" u="none" strike="noStrike" baseline="0" dirty="0">
                <a:solidFill>
                  <a:srgbClr val="000000"/>
                </a:solidFill>
                <a:latin typeface="Times New Roman"/>
              </a:rPr>
              <a:t>Descargas eléctricas </a:t>
            </a:r>
          </a:p>
          <a:p>
            <a:pPr marL="285750" indent="-285750">
              <a:buFont typeface="Arial" pitchFamily="34" charset="0"/>
              <a:buChar char="•"/>
            </a:pPr>
            <a:r>
              <a:rPr lang="es-MX" sz="1900" b="0" i="0" u="none" strike="noStrike" baseline="0" dirty="0">
                <a:solidFill>
                  <a:srgbClr val="000000"/>
                </a:solidFill>
                <a:latin typeface="Times New Roman"/>
              </a:rPr>
              <a:t>Escenarios de cambio climático AR4 </a:t>
            </a:r>
          </a:p>
        </p:txBody>
      </p:sp>
      <p:sp>
        <p:nvSpPr>
          <p:cNvPr id="9" name="TextBox 8"/>
          <p:cNvSpPr txBox="1"/>
          <p:nvPr/>
        </p:nvSpPr>
        <p:spPr>
          <a:xfrm>
            <a:off x="4932040" y="2780928"/>
            <a:ext cx="3600400" cy="3585597"/>
          </a:xfrm>
          <a:prstGeom prst="rect">
            <a:avLst/>
          </a:prstGeom>
          <a:noFill/>
        </p:spPr>
        <p:txBody>
          <a:bodyPr wrap="square" rtlCol="0">
            <a:spAutoFit/>
          </a:bodyPr>
          <a:lstStyle/>
          <a:p>
            <a:pPr marL="285750" lvl="0" indent="-285750">
              <a:buFont typeface="Arial" pitchFamily="34" charset="0"/>
              <a:buChar char="•"/>
            </a:pPr>
            <a:r>
              <a:rPr lang="es-MX" sz="1900" dirty="0">
                <a:solidFill>
                  <a:srgbClr val="000000"/>
                </a:solidFill>
                <a:latin typeface="Times New Roman"/>
              </a:rPr>
              <a:t>Parámetros bioclimáticos </a:t>
            </a:r>
          </a:p>
          <a:p>
            <a:pPr marL="285750" lvl="0" indent="-285750">
              <a:buFont typeface="Arial" pitchFamily="34" charset="0"/>
              <a:buChar char="•"/>
            </a:pPr>
            <a:r>
              <a:rPr lang="es-MX" sz="1900" dirty="0">
                <a:solidFill>
                  <a:srgbClr val="000000"/>
                </a:solidFill>
                <a:latin typeface="Times New Roman"/>
              </a:rPr>
              <a:t>Precipitación promedio </a:t>
            </a:r>
          </a:p>
          <a:p>
            <a:pPr marL="285750" lvl="0" indent="-285750">
              <a:buFont typeface="Arial" pitchFamily="34" charset="0"/>
              <a:buChar char="•"/>
            </a:pPr>
            <a:r>
              <a:rPr lang="es-MX" sz="1900" dirty="0" err="1">
                <a:solidFill>
                  <a:srgbClr val="000000"/>
                </a:solidFill>
                <a:latin typeface="Times New Roman"/>
              </a:rPr>
              <a:t>Reanálisis</a:t>
            </a:r>
            <a:r>
              <a:rPr lang="es-MX" sz="1900" dirty="0">
                <a:solidFill>
                  <a:srgbClr val="000000"/>
                </a:solidFill>
                <a:latin typeface="Times New Roman"/>
              </a:rPr>
              <a:t> promedio mensual </a:t>
            </a:r>
            <a:endParaRPr lang="es-MX" sz="1900" b="0" i="0" u="none" strike="noStrike" baseline="0" dirty="0">
              <a:solidFill>
                <a:srgbClr val="000000"/>
              </a:solidFill>
              <a:latin typeface="Times New Roman"/>
            </a:endParaRPr>
          </a:p>
          <a:p>
            <a:pPr marL="285750" indent="-285750">
              <a:buFont typeface="Arial" pitchFamily="34" charset="0"/>
              <a:buChar char="•"/>
            </a:pPr>
            <a:r>
              <a:rPr lang="es-MX" sz="1900" b="0" i="0" u="none" strike="noStrike" baseline="0" dirty="0">
                <a:solidFill>
                  <a:srgbClr val="000000"/>
                </a:solidFill>
                <a:latin typeface="Times New Roman"/>
              </a:rPr>
              <a:t>Sequía meteorológica </a:t>
            </a:r>
          </a:p>
          <a:p>
            <a:pPr marL="285750" indent="-285750">
              <a:buFont typeface="Arial" pitchFamily="34" charset="0"/>
              <a:buChar char="•"/>
            </a:pPr>
            <a:r>
              <a:rPr lang="es-MX" sz="1900" b="0" i="0" u="none" strike="noStrike" baseline="0" dirty="0">
                <a:solidFill>
                  <a:srgbClr val="000000"/>
                </a:solidFill>
                <a:latin typeface="Times New Roman"/>
              </a:rPr>
              <a:t>Temperatura máxima promedio </a:t>
            </a:r>
          </a:p>
          <a:p>
            <a:pPr marL="285750" indent="-285750">
              <a:buFont typeface="Arial" pitchFamily="34" charset="0"/>
              <a:buChar char="•"/>
            </a:pPr>
            <a:r>
              <a:rPr lang="es-MX" sz="1900" b="0" i="0" u="none" strike="noStrike" baseline="0" dirty="0">
                <a:solidFill>
                  <a:srgbClr val="000000"/>
                </a:solidFill>
                <a:latin typeface="Times New Roman"/>
              </a:rPr>
              <a:t>Temperatura media </a:t>
            </a:r>
          </a:p>
          <a:p>
            <a:pPr marL="285750" indent="-285750">
              <a:buFont typeface="Arial" pitchFamily="34" charset="0"/>
              <a:buChar char="•"/>
            </a:pPr>
            <a:r>
              <a:rPr lang="es-MX" sz="1900" b="0" i="0" u="none" strike="noStrike" baseline="0" dirty="0">
                <a:solidFill>
                  <a:srgbClr val="000000"/>
                </a:solidFill>
                <a:latin typeface="Times New Roman"/>
              </a:rPr>
              <a:t>Temperatura mínima promedio </a:t>
            </a:r>
          </a:p>
          <a:p>
            <a:pPr marL="285750" indent="-285750">
              <a:buFont typeface="Arial" pitchFamily="34" charset="0"/>
              <a:buChar char="•"/>
            </a:pPr>
            <a:r>
              <a:rPr lang="es-MX" sz="1900" b="0" i="0" u="none" strike="noStrike" baseline="0" dirty="0">
                <a:solidFill>
                  <a:srgbClr val="000000"/>
                </a:solidFill>
                <a:latin typeface="Times New Roman"/>
              </a:rPr>
              <a:t>Temperatura superficial del mar </a:t>
            </a:r>
          </a:p>
          <a:p>
            <a:pPr marL="285750" indent="-285750">
              <a:buFont typeface="Arial" pitchFamily="34" charset="0"/>
              <a:buChar char="•"/>
            </a:pPr>
            <a:r>
              <a:rPr lang="es-MX" sz="1900" b="0" i="0" u="none" strike="noStrike" baseline="0" dirty="0">
                <a:solidFill>
                  <a:srgbClr val="000000"/>
                </a:solidFill>
                <a:latin typeface="Times New Roman"/>
              </a:rPr>
              <a:t>Topografía dinámica absoluta </a:t>
            </a:r>
          </a:p>
          <a:p>
            <a:pPr marL="285750" indent="-285750">
              <a:buFont typeface="Arial" pitchFamily="34" charset="0"/>
              <a:buChar char="•"/>
            </a:pPr>
            <a:r>
              <a:rPr lang="es-MX" sz="1900" b="0" i="0" u="none" strike="noStrike" baseline="0" dirty="0">
                <a:solidFill>
                  <a:srgbClr val="000000"/>
                </a:solidFill>
                <a:latin typeface="Times New Roman"/>
              </a:rPr>
              <a:t>Velocidad </a:t>
            </a:r>
            <a:r>
              <a:rPr lang="es-MX" sz="1900" b="0" i="0" u="none" strike="noStrike" baseline="0" dirty="0" err="1">
                <a:solidFill>
                  <a:srgbClr val="000000"/>
                </a:solidFill>
                <a:latin typeface="Times New Roman"/>
              </a:rPr>
              <a:t>geostrófica</a:t>
            </a:r>
            <a:r>
              <a:rPr lang="es-MX" sz="1900" b="0" i="0" u="none" strike="noStrike" baseline="0" dirty="0">
                <a:solidFill>
                  <a:srgbClr val="000000"/>
                </a:solidFill>
                <a:latin typeface="Times New Roman"/>
              </a:rPr>
              <a:t> </a:t>
            </a:r>
          </a:p>
          <a:p>
            <a:pPr marL="285750" indent="-285750">
              <a:buFont typeface="Arial" pitchFamily="34" charset="0"/>
              <a:buChar char="•"/>
            </a:pPr>
            <a:r>
              <a:rPr lang="es-MX" sz="1900" b="0" i="0" u="none" strike="noStrike" baseline="0" dirty="0">
                <a:solidFill>
                  <a:srgbClr val="000000"/>
                </a:solidFill>
                <a:latin typeface="Times New Roman"/>
              </a:rPr>
              <a:t>Viento climatológico en el mar </a:t>
            </a:r>
          </a:p>
          <a:p>
            <a:pPr lvl="0"/>
            <a:endParaRPr lang="es-MX" dirty="0">
              <a:solidFill>
                <a:srgbClr val="000000"/>
              </a:solidFill>
              <a:latin typeface="Times New Roman"/>
            </a:endParaRPr>
          </a:p>
        </p:txBody>
      </p:sp>
    </p:spTree>
    <p:extLst>
      <p:ext uri="{BB962C8B-B14F-4D97-AF65-F5344CB8AC3E}">
        <p14:creationId xmlns:p14="http://schemas.microsoft.com/office/powerpoint/2010/main" val="272280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0EB0BDC-AE2D-458B-B708-2C495BBBE972}"/>
              </a:ext>
            </a:extLst>
          </p:cNvPr>
          <p:cNvPicPr>
            <a:picLocks noChangeAspect="1"/>
          </p:cNvPicPr>
          <p:nvPr/>
        </p:nvPicPr>
        <p:blipFill>
          <a:blip r:embed="rId2"/>
          <a:stretch>
            <a:fillRect/>
          </a:stretch>
        </p:blipFill>
        <p:spPr>
          <a:xfrm>
            <a:off x="0" y="1000125"/>
            <a:ext cx="9144000" cy="4857750"/>
          </a:xfrm>
          <a:prstGeom prst="rect">
            <a:avLst/>
          </a:prstGeom>
        </p:spPr>
      </p:pic>
      <p:sp>
        <p:nvSpPr>
          <p:cNvPr id="4" name="CuadroTexto 3">
            <a:extLst>
              <a:ext uri="{FF2B5EF4-FFF2-40B4-BE49-F238E27FC236}">
                <a16:creationId xmlns:a16="http://schemas.microsoft.com/office/drawing/2014/main" xmlns="" id="{E1AD9B51-83D4-4141-9463-71F5E66CF727}"/>
              </a:ext>
            </a:extLst>
          </p:cNvPr>
          <p:cNvSpPr txBox="1"/>
          <p:nvPr/>
        </p:nvSpPr>
        <p:spPr>
          <a:xfrm>
            <a:off x="323528" y="332656"/>
            <a:ext cx="3240360" cy="400110"/>
          </a:xfrm>
          <a:prstGeom prst="rect">
            <a:avLst/>
          </a:prstGeom>
          <a:noFill/>
        </p:spPr>
        <p:txBody>
          <a:bodyPr wrap="square" rtlCol="0">
            <a:spAutoFit/>
          </a:bodyPr>
          <a:lstStyle/>
          <a:p>
            <a:r>
              <a:rPr lang="es-MX" sz="2000" b="1" dirty="0"/>
              <a:t>Antecedentes</a:t>
            </a:r>
          </a:p>
        </p:txBody>
      </p:sp>
    </p:spTree>
    <p:extLst>
      <p:ext uri="{BB962C8B-B14F-4D97-AF65-F5344CB8AC3E}">
        <p14:creationId xmlns:p14="http://schemas.microsoft.com/office/powerpoint/2010/main" val="325197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8064896" cy="5940088"/>
          </a:xfrm>
          <a:prstGeom prst="rect">
            <a:avLst/>
          </a:prstGeom>
          <a:noFill/>
        </p:spPr>
        <p:txBody>
          <a:bodyPr wrap="square" rtlCol="0">
            <a:spAutoFit/>
          </a:bodyPr>
          <a:lstStyle/>
          <a:p>
            <a:r>
              <a:rPr lang="es-MX" sz="2000" b="1" i="0" u="none" strike="noStrike" baseline="0" dirty="0">
                <a:solidFill>
                  <a:srgbClr val="000000"/>
                </a:solidFill>
                <a:latin typeface="Times New Roman"/>
              </a:rPr>
              <a:t>Antecedentes </a:t>
            </a:r>
          </a:p>
          <a:p>
            <a:endParaRPr lang="es-MX" sz="2000" b="1" dirty="0">
              <a:solidFill>
                <a:srgbClr val="000000"/>
              </a:solidFill>
              <a:latin typeface="Times New Roman"/>
            </a:endParaRPr>
          </a:p>
          <a:p>
            <a:pPr algn="just"/>
            <a:r>
              <a:rPr lang="es-MX" sz="2000" b="0" i="0" u="none" strike="noStrike" baseline="0" dirty="0">
                <a:solidFill>
                  <a:srgbClr val="000000"/>
                </a:solidFill>
                <a:latin typeface="Times New Roman"/>
              </a:rPr>
              <a:t>De igual forma, en la UNIATMOS </a:t>
            </a:r>
            <a:r>
              <a:rPr lang="es-MX" sz="2000" dirty="0">
                <a:solidFill>
                  <a:srgbClr val="000000"/>
                </a:solidFill>
                <a:latin typeface="Times New Roman"/>
              </a:rPr>
              <a:t>se desarrollaron </a:t>
            </a:r>
            <a:r>
              <a:rPr lang="es-MX" sz="2000" b="1" i="0" u="none" strike="noStrike" baseline="0" dirty="0">
                <a:solidFill>
                  <a:srgbClr val="000000"/>
                </a:solidFill>
                <a:latin typeface="Times New Roman"/>
              </a:rPr>
              <a:t>6,984 bases de datos de 76 escenarios de cambio climático</a:t>
            </a:r>
            <a:r>
              <a:rPr lang="es-MX" sz="2000" b="0" i="0" u="none" strike="noStrike" baseline="0" dirty="0">
                <a:solidFill>
                  <a:srgbClr val="000000"/>
                </a:solidFill>
                <a:latin typeface="Times New Roman"/>
              </a:rPr>
              <a:t> y sus correspondientes metadatos, algunos de ellos regionalizados para México mediante su referencia a datos climáticos observados en el país a los que les aplicó un control de calidad.</a:t>
            </a:r>
          </a:p>
          <a:p>
            <a:pPr algn="just"/>
            <a:endParaRPr lang="es-MX" sz="2000" dirty="0">
              <a:solidFill>
                <a:srgbClr val="000000"/>
              </a:solidFill>
              <a:latin typeface="Times New Roman"/>
            </a:endParaRPr>
          </a:p>
          <a:p>
            <a:pPr algn="just"/>
            <a:r>
              <a:rPr lang="es-MX" sz="2000" b="0" i="0" u="none" strike="noStrike" baseline="0" dirty="0">
                <a:solidFill>
                  <a:srgbClr val="000000"/>
                </a:solidFill>
                <a:latin typeface="Times New Roman"/>
              </a:rPr>
              <a:t>Las bases de datos de los escenarios regionalizados, se generaron, mediante una reducción de escala estadística, a muy alta resolución espacial (30”x 30”, aprox. 926 m x 926 m) y se les incorporó el efecto de la topografía.</a:t>
            </a:r>
          </a:p>
          <a:p>
            <a:pPr algn="just"/>
            <a:endParaRPr lang="es-MX" sz="2000" b="0" i="0" u="none" strike="noStrike" baseline="0" dirty="0">
              <a:solidFill>
                <a:srgbClr val="000000"/>
              </a:solidFill>
              <a:latin typeface="Times New Roman"/>
            </a:endParaRPr>
          </a:p>
          <a:p>
            <a:pPr algn="just"/>
            <a:r>
              <a:rPr lang="es-MX" sz="2000" dirty="0">
                <a:solidFill>
                  <a:srgbClr val="000000"/>
                </a:solidFill>
                <a:latin typeface="Times New Roman"/>
              </a:rPr>
              <a:t>Los escenarios se desarrollaron a partir de 15 Modelos Generales de Circulación del </a:t>
            </a:r>
            <a:r>
              <a:rPr lang="es-ES" sz="2000" dirty="0">
                <a:solidFill>
                  <a:srgbClr val="000000"/>
                </a:solidFill>
                <a:latin typeface="Times New Roman"/>
              </a:rPr>
              <a:t>Proyecto de </a:t>
            </a:r>
            <a:r>
              <a:rPr lang="es-ES" sz="2000" dirty="0" err="1">
                <a:solidFill>
                  <a:srgbClr val="000000"/>
                </a:solidFill>
                <a:latin typeface="Times New Roman"/>
              </a:rPr>
              <a:t>inter-comparación</a:t>
            </a:r>
            <a:r>
              <a:rPr lang="es-ES" sz="2000" dirty="0">
                <a:solidFill>
                  <a:srgbClr val="000000"/>
                </a:solidFill>
                <a:latin typeface="Times New Roman"/>
              </a:rPr>
              <a:t> de modelos de clima acoplados (</a:t>
            </a:r>
            <a:r>
              <a:rPr lang="es-MX" sz="2000" dirty="0">
                <a:solidFill>
                  <a:srgbClr val="000000"/>
                </a:solidFill>
                <a:latin typeface="Times New Roman"/>
                <a:hlinkClick r:id="rId2"/>
              </a:rPr>
              <a:t>CMIP5</a:t>
            </a:r>
            <a:r>
              <a:rPr lang="es-MX" sz="2000" dirty="0">
                <a:solidFill>
                  <a:srgbClr val="000000"/>
                </a:solidFill>
                <a:latin typeface="Times New Roman"/>
              </a:rPr>
              <a:t>) del </a:t>
            </a:r>
            <a:r>
              <a:rPr lang="en-US" sz="2000" dirty="0">
                <a:solidFill>
                  <a:srgbClr val="000000"/>
                </a:solidFill>
                <a:latin typeface="Times New Roman"/>
              </a:rPr>
              <a:t>Panel </a:t>
            </a:r>
            <a:r>
              <a:rPr lang="en-US" sz="2000" dirty="0" err="1">
                <a:solidFill>
                  <a:srgbClr val="000000"/>
                </a:solidFill>
                <a:latin typeface="Times New Roman"/>
              </a:rPr>
              <a:t>Intergubernamental</a:t>
            </a:r>
            <a:r>
              <a:rPr lang="en-US" sz="2000" dirty="0">
                <a:solidFill>
                  <a:srgbClr val="000000"/>
                </a:solidFill>
                <a:latin typeface="Times New Roman"/>
              </a:rPr>
              <a:t> </a:t>
            </a:r>
            <a:r>
              <a:rPr lang="en-US" sz="2000" dirty="0" err="1">
                <a:solidFill>
                  <a:srgbClr val="000000"/>
                </a:solidFill>
                <a:latin typeface="Times New Roman"/>
              </a:rPr>
              <a:t>sobre</a:t>
            </a:r>
            <a:r>
              <a:rPr lang="en-US" sz="2000" dirty="0">
                <a:solidFill>
                  <a:srgbClr val="000000"/>
                </a:solidFill>
                <a:latin typeface="Times New Roman"/>
              </a:rPr>
              <a:t> Cambio </a:t>
            </a:r>
            <a:r>
              <a:rPr lang="en-US" sz="2000" dirty="0" err="1">
                <a:solidFill>
                  <a:srgbClr val="000000"/>
                </a:solidFill>
                <a:latin typeface="Times New Roman"/>
              </a:rPr>
              <a:t>Climático</a:t>
            </a:r>
            <a:r>
              <a:rPr lang="en-US" sz="2000" dirty="0">
                <a:solidFill>
                  <a:srgbClr val="000000"/>
                </a:solidFill>
                <a:latin typeface="Times New Roman"/>
              </a:rPr>
              <a:t>  (</a:t>
            </a:r>
            <a:r>
              <a:rPr lang="en-US" sz="2000" dirty="0">
                <a:solidFill>
                  <a:srgbClr val="000000"/>
                </a:solidFill>
                <a:latin typeface="Times New Roman"/>
                <a:hlinkClick r:id="rId3"/>
              </a:rPr>
              <a:t>IPCC</a:t>
            </a:r>
            <a:r>
              <a:rPr lang="en-US" sz="2000" dirty="0">
                <a:solidFill>
                  <a:srgbClr val="000000"/>
                </a:solidFill>
                <a:latin typeface="Times New Roman"/>
              </a:rPr>
              <a:t>)</a:t>
            </a:r>
            <a:endParaRPr lang="es-MX" sz="2000" dirty="0">
              <a:solidFill>
                <a:srgbClr val="000000"/>
              </a:solidFill>
              <a:latin typeface="Times New Roman"/>
            </a:endParaRPr>
          </a:p>
          <a:p>
            <a:pPr algn="just"/>
            <a:endParaRPr lang="es-MX" sz="2000" b="0" i="0" u="none" strike="noStrike" baseline="0" dirty="0">
              <a:solidFill>
                <a:srgbClr val="000000"/>
              </a:solidFill>
              <a:latin typeface="Times New Roman"/>
            </a:endParaRPr>
          </a:p>
          <a:p>
            <a:pPr algn="just"/>
            <a:r>
              <a:rPr lang="es-MX" sz="2000" b="0" i="0" u="none" strike="noStrike" baseline="0" dirty="0">
                <a:solidFill>
                  <a:srgbClr val="000000"/>
                </a:solidFill>
                <a:latin typeface="Times New Roman"/>
              </a:rPr>
              <a:t>Los 76 escenarios de cambio climático, se catalogaron en el Repositorio</a:t>
            </a:r>
            <a:r>
              <a:rPr lang="es-MX" sz="2000" b="0" i="0" u="none" strike="noStrike" dirty="0">
                <a:solidFill>
                  <a:srgbClr val="000000"/>
                </a:solidFill>
                <a:latin typeface="Times New Roman"/>
              </a:rPr>
              <a:t> Geoespacial denominado </a:t>
            </a:r>
            <a:r>
              <a:rPr lang="es-MX" sz="2000" dirty="0">
                <a:solidFill>
                  <a:srgbClr val="000000"/>
                </a:solidFill>
                <a:latin typeface="Times New Roman"/>
              </a:rPr>
              <a:t>"</a:t>
            </a:r>
            <a:r>
              <a:rPr lang="es-MX" sz="2000" b="1" dirty="0">
                <a:solidFill>
                  <a:srgbClr val="000000"/>
                </a:solidFill>
                <a:latin typeface="Times New Roman"/>
                <a:hlinkClick r:id="rId4"/>
              </a:rPr>
              <a:t>Actualización </a:t>
            </a:r>
            <a:r>
              <a:rPr lang="es-MX" sz="2000" b="1" i="0" u="none" strike="noStrike" dirty="0">
                <a:solidFill>
                  <a:srgbClr val="000000"/>
                </a:solidFill>
                <a:latin typeface="Times New Roman"/>
                <a:hlinkClick r:id="rId4"/>
              </a:rPr>
              <a:t>de los escenarios de cambio climático para estudios de impactos, vulnerabilidad y </a:t>
            </a:r>
            <a:r>
              <a:rPr lang="es-MX" sz="2000" b="1" dirty="0">
                <a:solidFill>
                  <a:srgbClr val="000000"/>
                </a:solidFill>
                <a:latin typeface="Times New Roman"/>
                <a:hlinkClick r:id="rId4"/>
              </a:rPr>
              <a:t>adaptación</a:t>
            </a:r>
            <a:r>
              <a:rPr lang="es-MX" sz="2000" dirty="0">
                <a:solidFill>
                  <a:srgbClr val="000000"/>
                </a:solidFill>
                <a:latin typeface="Times New Roman"/>
              </a:rPr>
              <a:t>"</a:t>
            </a:r>
            <a:endParaRPr lang="es-MX" sz="2000" dirty="0"/>
          </a:p>
        </p:txBody>
      </p:sp>
    </p:spTree>
    <p:extLst>
      <p:ext uri="{BB962C8B-B14F-4D97-AF65-F5344CB8AC3E}">
        <p14:creationId xmlns:p14="http://schemas.microsoft.com/office/powerpoint/2010/main" val="2474746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1318</Words>
  <Application>Microsoft Office PowerPoint</Application>
  <PresentationFormat>Presentación en pantalla (4:3)</PresentationFormat>
  <Paragraphs>142</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agustin</dc:creator>
  <cp:lastModifiedBy>ipse</cp:lastModifiedBy>
  <cp:revision>278</cp:revision>
  <dcterms:created xsi:type="dcterms:W3CDTF">2019-06-18T20:11:52Z</dcterms:created>
  <dcterms:modified xsi:type="dcterms:W3CDTF">2019-09-02T21:36:52Z</dcterms:modified>
</cp:coreProperties>
</file>