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2" r:id="rId2"/>
    <p:sldId id="270" r:id="rId3"/>
    <p:sldId id="279" r:id="rId4"/>
    <p:sldId id="278" r:id="rId5"/>
    <p:sldId id="280" r:id="rId6"/>
    <p:sldId id="281" r:id="rId7"/>
    <p:sldId id="260" r:id="rId8"/>
    <p:sldId id="263" r:id="rId9"/>
    <p:sldId id="264" r:id="rId10"/>
    <p:sldId id="282" r:id="rId11"/>
    <p:sldId id="286" r:id="rId12"/>
    <p:sldId id="287" r:id="rId13"/>
    <p:sldId id="288" r:id="rId14"/>
    <p:sldId id="261" r:id="rId15"/>
    <p:sldId id="28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836" y="-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99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5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3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19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4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80745-5CCD-4D33-9C3A-5936889BF32B}" type="datetimeFigureOut">
              <a:rPr lang="pt-BR" smtClean="0"/>
              <a:t>02/09/2019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95733-11D0-4EBE-8318-5EA191B91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0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7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Rectangle 2"/>
          <p:cNvSpPr/>
          <p:nvPr userDrawn="1"/>
        </p:nvSpPr>
        <p:spPr>
          <a:xfrm>
            <a:off x="0" y="6366379"/>
            <a:ext cx="12192000" cy="4916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Elipse 11"/>
          <p:cNvSpPr/>
          <p:nvPr userDrawn="1"/>
        </p:nvSpPr>
        <p:spPr>
          <a:xfrm>
            <a:off x="9776309" y="6017829"/>
            <a:ext cx="1195753" cy="11957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3"/>
          <p:cNvSpPr txBox="1"/>
          <p:nvPr userDrawn="1"/>
        </p:nvSpPr>
        <p:spPr>
          <a:xfrm>
            <a:off x="9734105" y="6400011"/>
            <a:ext cx="124494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4" name="Rectangle 2"/>
          <p:cNvSpPr/>
          <p:nvPr userDrawn="1"/>
        </p:nvSpPr>
        <p:spPr>
          <a:xfrm>
            <a:off x="0" y="0"/>
            <a:ext cx="12192000" cy="10755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ufsm.br/documento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fsm.br/documentos" TargetMode="External"/><Relationship Id="rId2" Type="http://schemas.openxmlformats.org/officeDocument/2006/relationships/hyperlink" Target="https://app.powerbi.com/view?r=eyJrIjoiODMxZjgyYzgtYWVjNC00NTg1LTg4MjMtYjMxY2QyYTJiZWFlIiwidCI6Ijk3OTAyMGQ1LTQ5NTAtNGY0My1hOTk0LTg4ZDY4M2VhYjQ3MyJ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75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" name="Espaço Reservado para 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r="24948"/>
          <a:stretch>
            <a:fillRect/>
          </a:stretch>
        </p:blipFill>
        <p:spPr>
          <a:xfrm>
            <a:off x="0" y="0"/>
            <a:ext cx="61087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1" name="TextBox 3"/>
          <p:cNvSpPr txBox="1"/>
          <p:nvPr/>
        </p:nvSpPr>
        <p:spPr>
          <a:xfrm>
            <a:off x="6300202" y="3870446"/>
            <a:ext cx="5672058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50" dirty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Universidade Federal de Santa </a:t>
            </a:r>
            <a:r>
              <a:rPr lang="en-US" sz="1250" dirty="0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Maria</a:t>
            </a:r>
          </a:p>
          <a:p>
            <a:pPr algn="ctr"/>
            <a:endParaRPr lang="en-US" sz="125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endParaRPr lang="en-US" sz="1250" dirty="0" smtClean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endParaRPr lang="en-US" sz="125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Marcelo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Lopes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Kroth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Gustavo Z.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Kantorski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pt-B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Marcos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V. B. </a:t>
            </a:r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Souza, Daiane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R. S.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Pradebon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pt-BR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dirty="0" smtClean="0">
                <a:latin typeface="Segoe UI" panose="020B0502040204020203" pitchFamily="34" charset="0"/>
                <a:cs typeface="Segoe UI" panose="020B0502040204020203" pitchFamily="34" charset="0"/>
              </a:rPr>
              <a:t>Débora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Flores, Neiva 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Pavezi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7556467" y="2832683"/>
            <a:ext cx="3149900" cy="1192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750" dirty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UFSM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732" y="5742401"/>
            <a:ext cx="800772" cy="791327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6254390" y="1025033"/>
            <a:ext cx="5801833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200" dirty="0">
                <a:latin typeface="Segoe UI" panose="020B0502040204020203" pitchFamily="34" charset="0"/>
                <a:cs typeface="Segoe UI" panose="020B0502040204020203" pitchFamily="34" charset="0"/>
              </a:rPr>
              <a:t>A teoria e a prática da gestão dos documentos </a:t>
            </a:r>
            <a:r>
              <a:rPr lang="pt-BR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digitais</a:t>
            </a:r>
            <a:endParaRPr lang="en-US" sz="320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5400000">
            <a:off x="-268551" y="1781152"/>
            <a:ext cx="12192000" cy="149992"/>
          </a:xfrm>
          <a:prstGeom prst="rect">
            <a:avLst/>
          </a:prstGeom>
          <a:solidFill>
            <a:srgbClr val="E4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900">
              <a:solidFill>
                <a:srgbClr val="E47C19"/>
              </a:solidFill>
            </a:endParaRPr>
          </a:p>
        </p:txBody>
      </p:sp>
      <p:pic>
        <p:nvPicPr>
          <p:cNvPr id="1026" name="Picture 2" descr="tical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362385"/>
            <a:ext cx="2990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47404" y="0"/>
            <a:ext cx="10435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Visão Geral do </a:t>
            </a:r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 UFSM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Agrupar 1"/>
          <p:cNvGrpSpPr/>
          <p:nvPr/>
        </p:nvGrpSpPr>
        <p:grpSpPr>
          <a:xfrm>
            <a:off x="2716159" y="1133562"/>
            <a:ext cx="6886665" cy="5089232"/>
            <a:chOff x="2067053" y="1542492"/>
            <a:chExt cx="4961244" cy="4222169"/>
          </a:xfrm>
        </p:grpSpPr>
        <p:cxnSp>
          <p:nvCxnSpPr>
            <p:cNvPr id="5" name="Conector de Seta Reta 3"/>
            <p:cNvCxnSpPr>
              <a:stCxn id="39" idx="0"/>
              <a:endCxn id="17" idx="4"/>
            </p:cNvCxnSpPr>
            <p:nvPr/>
          </p:nvCxnSpPr>
          <p:spPr>
            <a:xfrm flipH="1" flipV="1">
              <a:off x="5545395" y="4053496"/>
              <a:ext cx="212" cy="28451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" name="Retângulo Arredondado 4"/>
            <p:cNvSpPr/>
            <p:nvPr/>
          </p:nvSpPr>
          <p:spPr>
            <a:xfrm>
              <a:off x="2067053" y="1542492"/>
              <a:ext cx="4961244" cy="168644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Acesso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upo 35"/>
            <p:cNvGrpSpPr>
              <a:grpSpLocks noChangeAspect="1"/>
            </p:cNvGrpSpPr>
            <p:nvPr/>
          </p:nvGrpSpPr>
          <p:grpSpPr>
            <a:xfrm>
              <a:off x="4951607" y="4338012"/>
              <a:ext cx="1188000" cy="916455"/>
              <a:chOff x="5119536" y="3202712"/>
              <a:chExt cx="2484012" cy="1951199"/>
            </a:xfrm>
            <a:effectLst/>
          </p:grpSpPr>
          <p:sp>
            <p:nvSpPr>
              <p:cNvPr id="39" name="Retângulo de cantos arredondados 36"/>
              <p:cNvSpPr/>
              <p:nvPr/>
            </p:nvSpPr>
            <p:spPr>
              <a:xfrm>
                <a:off x="5119536" y="3202712"/>
                <a:ext cx="2484012" cy="1951199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etângulo 39"/>
              <p:cNvSpPr/>
              <p:nvPr/>
            </p:nvSpPr>
            <p:spPr>
              <a:xfrm>
                <a:off x="5491926" y="3553500"/>
                <a:ext cx="1780402" cy="4837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u="none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RDC-</a:t>
                </a:r>
                <a:r>
                  <a:rPr lang="pt-BR" sz="1400" u="none" kern="1200" dirty="0" err="1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Arq</a:t>
                </a:r>
                <a:endParaRPr lang="pt-BR" sz="1400" u="none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Retângulo de cantos arredondados 16"/>
            <p:cNvSpPr/>
            <p:nvPr/>
          </p:nvSpPr>
          <p:spPr>
            <a:xfrm>
              <a:off x="2186188" y="1700414"/>
              <a:ext cx="1721195" cy="1351841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effectLst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upo 18"/>
            <p:cNvGrpSpPr>
              <a:grpSpLocks noChangeAspect="1"/>
            </p:cNvGrpSpPr>
            <p:nvPr/>
          </p:nvGrpSpPr>
          <p:grpSpPr>
            <a:xfrm>
              <a:off x="2366222" y="2262864"/>
              <a:ext cx="1356551" cy="696559"/>
              <a:chOff x="753968" y="3190336"/>
              <a:chExt cx="2258194" cy="1159533"/>
            </a:xfrm>
            <a:effectLst/>
          </p:grpSpPr>
          <p:sp>
            <p:nvSpPr>
              <p:cNvPr id="37" name="Retângulo de cantos arredondados 19"/>
              <p:cNvSpPr/>
              <p:nvPr/>
            </p:nvSpPr>
            <p:spPr>
              <a:xfrm>
                <a:off x="753968" y="3190336"/>
                <a:ext cx="2258194" cy="1159533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3"/>
                <a:srcRect/>
                <a:stretch>
                  <a:fillRect t="-140" b="-39208"/>
                </a:stretch>
              </a:blip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BR" sz="1400" dirty="0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1343141" y="3282025"/>
                <a:ext cx="1004991" cy="4397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u="none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SIGAD</a:t>
                </a:r>
                <a:endParaRPr lang="pt-BR" sz="1400" u="none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Imagem 10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70"/>
            <a:stretch/>
          </p:blipFill>
          <p:spPr>
            <a:xfrm>
              <a:off x="2278519" y="1759373"/>
              <a:ext cx="551033" cy="446281"/>
            </a:xfrm>
            <a:prstGeom prst="rect">
              <a:avLst/>
            </a:prstGeom>
            <a:effectLst/>
          </p:spPr>
        </p:pic>
        <p:sp>
          <p:nvSpPr>
            <p:cNvPr id="13" name="Cilindro 12"/>
            <p:cNvSpPr/>
            <p:nvPr/>
          </p:nvSpPr>
          <p:spPr>
            <a:xfrm>
              <a:off x="2369004" y="3397707"/>
              <a:ext cx="1352367" cy="1839219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BR" sz="16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Retângulo Arredondado 15"/>
            <p:cNvSpPr/>
            <p:nvPr/>
          </p:nvSpPr>
          <p:spPr>
            <a:xfrm>
              <a:off x="2479898" y="3850066"/>
              <a:ext cx="1130578" cy="49090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Gestão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tângulo Arredondado 16"/>
            <p:cNvSpPr/>
            <p:nvPr/>
          </p:nvSpPr>
          <p:spPr>
            <a:xfrm>
              <a:off x="2479898" y="4551911"/>
              <a:ext cx="1130578" cy="49090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bg1"/>
                  </a:solidFill>
                </a:rPr>
                <a:t>Metadados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3986879" y="4509365"/>
              <a:ext cx="576000" cy="576000"/>
            </a:xfrm>
            <a:prstGeom prst="ellipse">
              <a:avLst/>
            </a:prstGeom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SIP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5257395" y="3477496"/>
              <a:ext cx="576000" cy="576000"/>
            </a:xfrm>
            <a:prstGeom prst="ellipse">
              <a:avLst/>
            </a:prstGeom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DIP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ângulo Arredondado 19"/>
            <p:cNvSpPr/>
            <p:nvPr/>
          </p:nvSpPr>
          <p:spPr>
            <a:xfrm>
              <a:off x="4624016" y="2088567"/>
              <a:ext cx="970315" cy="6185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2400" dirty="0">
                  <a:latin typeface="Linux Biolinum G" panose="02000503000000000000" pitchFamily="2" charset="0"/>
                  <a:ea typeface="Linux Biolinum G" panose="02000503000000000000" pitchFamily="2" charset="0"/>
                  <a:cs typeface="Linux Biolinum G" panose="02000503000000000000" pitchFamily="2" charset="0"/>
                </a:rPr>
                <a:t>F</a:t>
              </a:r>
              <a:r>
                <a:rPr lang="pt-BR" sz="2400" dirty="0" smtClean="0">
                  <a:latin typeface="Linux Biolinum G" panose="02000503000000000000" pitchFamily="2" charset="0"/>
                  <a:ea typeface="Linux Biolinum G" panose="02000503000000000000" pitchFamily="2" charset="0"/>
                  <a:cs typeface="Linux Biolinum G" panose="02000503000000000000" pitchFamily="2" charset="0"/>
                </a:rPr>
                <a:t>onte</a:t>
              </a:r>
              <a:endParaRPr lang="pt-BR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485" y="2487445"/>
              <a:ext cx="568124" cy="157815"/>
            </a:xfrm>
            <a:prstGeom prst="rect">
              <a:avLst/>
            </a:prstGeom>
            <a:noFill/>
            <a:effectLst/>
          </p:spPr>
        </p:pic>
        <p:cxnSp>
          <p:nvCxnSpPr>
            <p:cNvPr id="20" name="Conector de Seta Reta 21"/>
            <p:cNvCxnSpPr>
              <a:stCxn id="9" idx="2"/>
              <a:endCxn id="13" idx="1"/>
            </p:cNvCxnSpPr>
            <p:nvPr/>
          </p:nvCxnSpPr>
          <p:spPr>
            <a:xfrm flipH="1">
              <a:off x="3045188" y="3052255"/>
              <a:ext cx="1598" cy="34545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Conector de Seta Reta 22"/>
            <p:cNvCxnSpPr>
              <a:stCxn id="14" idx="2"/>
              <a:endCxn id="15" idx="0"/>
            </p:cNvCxnSpPr>
            <p:nvPr/>
          </p:nvCxnSpPr>
          <p:spPr>
            <a:xfrm>
              <a:off x="3045187" y="4340975"/>
              <a:ext cx="0" cy="210936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Conector de Seta Reta 23"/>
            <p:cNvCxnSpPr>
              <a:stCxn id="15" idx="3"/>
              <a:endCxn id="16" idx="2"/>
            </p:cNvCxnSpPr>
            <p:nvPr/>
          </p:nvCxnSpPr>
          <p:spPr>
            <a:xfrm flipV="1">
              <a:off x="3610476" y="4797365"/>
              <a:ext cx="376403" cy="1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Conector de Seta Reta 24"/>
            <p:cNvCxnSpPr>
              <a:stCxn id="16" idx="6"/>
              <a:endCxn id="39" idx="1"/>
            </p:cNvCxnSpPr>
            <p:nvPr/>
          </p:nvCxnSpPr>
          <p:spPr>
            <a:xfrm flipV="1">
              <a:off x="4562879" y="4796240"/>
              <a:ext cx="388728" cy="112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Elipse 23"/>
            <p:cNvSpPr/>
            <p:nvPr/>
          </p:nvSpPr>
          <p:spPr>
            <a:xfrm>
              <a:off x="6432280" y="4511275"/>
              <a:ext cx="576000" cy="576000"/>
            </a:xfrm>
            <a:prstGeom prst="ellipse">
              <a:avLst/>
            </a:prstGeom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SIP</a:t>
              </a:r>
              <a:endParaRPr lang="pt-B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Conector de Seta Reta 26"/>
            <p:cNvCxnSpPr>
              <a:stCxn id="24" idx="2"/>
              <a:endCxn id="39" idx="3"/>
            </p:cNvCxnSpPr>
            <p:nvPr/>
          </p:nvCxnSpPr>
          <p:spPr>
            <a:xfrm flipH="1" flipV="1">
              <a:off x="6139607" y="4796240"/>
              <a:ext cx="292673" cy="303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Retângulo Arredondado 27"/>
            <p:cNvSpPr/>
            <p:nvPr/>
          </p:nvSpPr>
          <p:spPr>
            <a:xfrm>
              <a:off x="6413584" y="3625769"/>
              <a:ext cx="614713" cy="424895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100" dirty="0" smtClean="0"/>
                <a:t>Outras fontes</a:t>
              </a:r>
              <a:endParaRPr lang="pt-BR" sz="1100" dirty="0"/>
            </a:p>
          </p:txBody>
        </p:sp>
        <p:cxnSp>
          <p:nvCxnSpPr>
            <p:cNvPr id="27" name="Conector de Seta Reta 28"/>
            <p:cNvCxnSpPr>
              <a:stCxn id="26" idx="2"/>
              <a:endCxn id="24" idx="0"/>
            </p:cNvCxnSpPr>
            <p:nvPr/>
          </p:nvCxnSpPr>
          <p:spPr>
            <a:xfrm flipH="1">
              <a:off x="6720280" y="4050664"/>
              <a:ext cx="661" cy="460611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2841037" y="3422718"/>
              <a:ext cx="399468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BD</a:t>
              </a:r>
              <a:endParaRPr lang="pt-BR" sz="1400" dirty="0"/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523" y="1939326"/>
              <a:ext cx="680881" cy="3688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641" y="2594997"/>
              <a:ext cx="1123523" cy="3272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47" y="4792245"/>
              <a:ext cx="1062468" cy="124538"/>
            </a:xfrm>
            <a:prstGeom prst="rect">
              <a:avLst/>
            </a:prstGeom>
            <a:effectLst/>
          </p:spPr>
        </p:pic>
        <p:sp>
          <p:nvSpPr>
            <p:cNvPr id="32" name="CaixaDeTexto 31"/>
            <p:cNvSpPr txBox="1"/>
            <p:nvPr/>
          </p:nvSpPr>
          <p:spPr>
            <a:xfrm>
              <a:off x="2661257" y="1808986"/>
              <a:ext cx="111628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pt-BR" sz="1200" dirty="0" smtClean="0"/>
                <a:t>Sistemas de Negócio</a:t>
              </a:r>
              <a:endParaRPr lang="pt-BR" sz="1200" dirty="0"/>
            </a:p>
          </p:txBody>
        </p:sp>
        <p:cxnSp>
          <p:nvCxnSpPr>
            <p:cNvPr id="33" name="Conector Angulado 34"/>
            <p:cNvCxnSpPr>
              <a:stCxn id="9" idx="3"/>
              <a:endCxn id="16" idx="0"/>
            </p:cNvCxnSpPr>
            <p:nvPr/>
          </p:nvCxnSpPr>
          <p:spPr>
            <a:xfrm>
              <a:off x="3907383" y="2376335"/>
              <a:ext cx="367496" cy="2133030"/>
            </a:xfrm>
            <a:prstGeom prst="bentConnector2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Conector de Seta Reta 35"/>
            <p:cNvCxnSpPr>
              <a:stCxn id="17" idx="0"/>
            </p:cNvCxnSpPr>
            <p:nvPr/>
          </p:nvCxnSpPr>
          <p:spPr>
            <a:xfrm flipV="1">
              <a:off x="5545395" y="3224981"/>
              <a:ext cx="0" cy="252515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Retângulo Arredondado 36"/>
            <p:cNvSpPr/>
            <p:nvPr/>
          </p:nvSpPr>
          <p:spPr>
            <a:xfrm>
              <a:off x="4951395" y="5512661"/>
              <a:ext cx="1188000" cy="25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Administração</a:t>
              </a:r>
              <a:endParaRPr lang="pt-BR" sz="1200" dirty="0"/>
            </a:p>
          </p:txBody>
        </p:sp>
        <p:cxnSp>
          <p:nvCxnSpPr>
            <p:cNvPr id="36" name="Conector de Seta Reta 37"/>
            <p:cNvCxnSpPr>
              <a:stCxn id="35" idx="0"/>
              <a:endCxn id="39" idx="2"/>
            </p:cNvCxnSpPr>
            <p:nvPr/>
          </p:nvCxnSpPr>
          <p:spPr>
            <a:xfrm flipV="1">
              <a:off x="5545395" y="5254467"/>
              <a:ext cx="212" cy="258194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0967" y="286605"/>
            <a:ext cx="11274175" cy="87437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Diário de Classe</a:t>
            </a:r>
            <a:endParaRPr lang="pt-BR" sz="12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10967" y="1492044"/>
            <a:ext cx="11015125" cy="4603957"/>
          </a:xfr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Documento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oficial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o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controle de frequência,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aproveitamento e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conteúdo ministrado nas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aulas;</a:t>
            </a: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Documento ostensivo (acesso irrestrito):</a:t>
            </a:r>
            <a:b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UFSM - Portal Documentos </a:t>
            </a:r>
            <a:r>
              <a:rPr lang="pt-BR" sz="2400" u="sng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</a:t>
            </a:r>
            <a:r>
              <a:rPr lang="pt-BR" sz="2400" u="sng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://</a:t>
            </a:r>
            <a:r>
              <a:rPr lang="pt-BR" sz="2400" u="sng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portal.ufsm.br/documentos</a:t>
            </a:r>
            <a:endParaRPr lang="pt-BR" sz="18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03/2016 – PROGRAD/UFSM: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Início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2016/2;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Reconhece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documento digital como válido para todos os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efeitos,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desobrigando a impressão e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arquivamento;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Os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arquivos gerados serão mantidos no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RDC-</a:t>
            </a:r>
            <a:r>
              <a:rPr lang="pt-BR" sz="2400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Arq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UFSM,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sendo 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 prazo de guarda </a:t>
            </a:r>
            <a:r>
              <a:rPr lang="pt-BR" sz="24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permanente (</a:t>
            </a:r>
            <a:r>
              <a:rPr lang="pt-BR" sz="2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CPAD).</a:t>
            </a:r>
            <a:endParaRPr lang="pt-BR" sz="24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0967" y="286605"/>
            <a:ext cx="11274175" cy="87437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Diário de Classe</a:t>
            </a:r>
            <a:endParaRPr lang="pt-BR" sz="12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10967" y="1492044"/>
                <a:ext cx="10709436" cy="4486725"/>
              </a:xfrm>
            </p:spPr>
            <p:txBody>
              <a:bodyPr vert="horz" lIns="0" tIns="45720" rIns="0" bIns="45720" rtlCol="0">
                <a:noAutofit/>
              </a:bodyPr>
              <a:lstStyle/>
              <a:p>
                <a:pPr>
                  <a:lnSpc>
                    <a:spcPct val="100000"/>
                  </a:lnSpc>
                  <a:buClr>
                    <a:srgbClr val="002060"/>
                  </a:buClr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Metadados</a:t>
                </a:r>
              </a:p>
              <a:p>
                <a:pPr lvl="1">
                  <a:lnSpc>
                    <a:spcPct val="1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800" dirty="0" err="1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E-Arq</a:t>
                </a: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Dublin Core, ISAD(G) e UFSM (próprio);</a:t>
                </a:r>
              </a:p>
              <a:p>
                <a:pPr lvl="1">
                  <a:lnSpc>
                    <a:spcPct val="1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Mínimo: 50, máximo: 169, média: 65;</a:t>
                </a:r>
              </a:p>
              <a:p>
                <a:pPr>
                  <a:lnSpc>
                    <a:spcPct val="100000"/>
                  </a:lnSpc>
                  <a:buClr>
                    <a:srgbClr val="002060"/>
                  </a:buClr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Diários </a:t>
                </a: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gerados</a:t>
                </a:r>
              </a:p>
              <a:p>
                <a:pPr lvl="1">
                  <a:lnSpc>
                    <a:spcPct val="1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Total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57.</a:t>
                </a:r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000</a:t>
                </a:r>
                <a:endParaRPr lang="pt-BR" sz="2400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1">
                  <a:lnSpc>
                    <a:spcPct val="1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pt-BR" sz="2400" dirty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Páginas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0.000</a:t>
                </a:r>
                <a:endParaRPr lang="pt-BR" sz="2400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00000"/>
                  </a:lnSpc>
                  <a:buClr>
                    <a:srgbClr val="002060"/>
                  </a:buClr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Recolhimento para o arquivo permanente digital: </a:t>
                </a:r>
              </a:p>
              <a:p>
                <a:pPr lvl="1">
                  <a:lnSpc>
                    <a:spcPct val="1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pt-BR" sz="24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pt-BR" sz="2800" dirty="0" smtClean="0">
                    <a:solidFill>
                      <a:schemeClr val="tx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2020</a:t>
                </a:r>
                <a:endParaRPr lang="pt-BR" sz="2800" dirty="0" smtClean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1">
                  <a:lnSpc>
                    <a:spcPct val="100000"/>
                  </a:lnSpc>
                  <a:buClr>
                    <a:srgbClr val="002060"/>
                  </a:buClr>
                  <a:buFont typeface="Wingdings" panose="05000000000000000000" pitchFamily="2" charset="2"/>
                  <a:buChar char="ü"/>
                </a:pPr>
                <a:endParaRPr lang="pt-BR" sz="24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67" y="1492044"/>
                <a:ext cx="10709436" cy="4486725"/>
              </a:xfrm>
              <a:blipFill rotWithShape="1">
                <a:blip r:embed="rId2"/>
                <a:stretch>
                  <a:fillRect l="-1821" t="-13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0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0967" y="286605"/>
            <a:ext cx="11274175" cy="87437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Documentos Digitais</a:t>
            </a:r>
            <a:endParaRPr lang="pt-BR" sz="12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10967" y="1492044"/>
            <a:ext cx="10709436" cy="4486725"/>
          </a:xfrm>
        </p:spPr>
        <p:txBody>
          <a:bodyPr vert="horz" lIns="0" tIns="45720" rIns="0" bIns="45720" rtlCol="0">
            <a:noAutofit/>
          </a:bodyPr>
          <a:lstStyle/>
          <a:p>
            <a:pPr lvl="1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Evolução dos Documentos Digitais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Portal de Documentos</a:t>
            </a:r>
            <a:endParaRPr lang="pt-BR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15506" y="0"/>
            <a:ext cx="874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Considerações Finais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5506" y="1222815"/>
            <a:ext cx="10605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Autenticidade e preservação digital são questões complexas;</a:t>
            </a: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Onde estamos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classificação e Política de Preservação;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Requisitos básicos para gestão documental;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Diário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Classe;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Repositório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Arquivístico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Confiável (em implantação);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Processo Eletrônico Nacional (em implantação)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onde vamos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Submeter os Diários de Classe ao repositório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(2020);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Novos requisitos e novos </a:t>
            </a:r>
            <a:r>
              <a:rPr lang="pt-BR" sz="2400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metadados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Adequação de outros documentos ao modelo de </a:t>
            </a:r>
            <a:r>
              <a:rPr lang="pt-BR" sz="2400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metadados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Produção de novos documentos nato digitais;</a:t>
            </a:r>
          </a:p>
        </p:txBody>
      </p:sp>
    </p:spTree>
    <p:extLst>
      <p:ext uri="{BB962C8B-B14F-4D97-AF65-F5344CB8AC3E}">
        <p14:creationId xmlns:p14="http://schemas.microsoft.com/office/powerpoint/2010/main" val="35805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75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" name="Espaço Reservado para 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r="24948"/>
          <a:stretch>
            <a:fillRect/>
          </a:stretch>
        </p:blipFill>
        <p:spPr>
          <a:xfrm>
            <a:off x="0" y="0"/>
            <a:ext cx="61087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1" name="TextBox 3"/>
          <p:cNvSpPr txBox="1"/>
          <p:nvPr/>
        </p:nvSpPr>
        <p:spPr>
          <a:xfrm>
            <a:off x="6300202" y="3859813"/>
            <a:ext cx="5672058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50" dirty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Universidade Federal de Santa </a:t>
            </a:r>
            <a:r>
              <a:rPr lang="en-US" sz="1250" dirty="0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Maria</a:t>
            </a:r>
          </a:p>
          <a:p>
            <a:pPr algn="ctr"/>
            <a:endParaRPr lang="en-US" sz="125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endParaRPr lang="en-US" sz="1250" dirty="0" smtClean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endParaRPr lang="en-US" sz="125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Marcelo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Lopes </a:t>
            </a:r>
            <a:r>
              <a:rPr lang="pt-BR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Kroth</a:t>
            </a:r>
            <a:endParaRPr lang="pt-BR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dirty="0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marcelo.tuco@ufsm.br</a:t>
            </a:r>
            <a:endParaRPr lang="en-US" sz="240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7556467" y="2832683"/>
            <a:ext cx="3149900" cy="1192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750" dirty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UFSM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732" y="5742401"/>
            <a:ext cx="800772" cy="791327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6243083" y="405491"/>
            <a:ext cx="5801833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Obrigado</a:t>
            </a:r>
          </a:p>
          <a:p>
            <a:pPr algn="ctr"/>
            <a:r>
              <a:rPr lang="pt-BR" sz="4400" dirty="0" err="1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Gracias</a:t>
            </a:r>
            <a:endParaRPr lang="pt-BR" sz="4400" dirty="0" smtClean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  <a:p>
            <a:pPr algn="ctr"/>
            <a:r>
              <a:rPr lang="pt-BR" sz="4400" dirty="0" err="1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Thank</a:t>
            </a:r>
            <a:r>
              <a:rPr lang="pt-BR" sz="4400" dirty="0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 </a:t>
            </a:r>
            <a:r>
              <a:rPr lang="pt-BR" sz="4400" dirty="0" err="1" smtClean="0">
                <a:latin typeface="Segoe UI" panose="020B0502040204020203" pitchFamily="34" charset="0"/>
                <a:ea typeface="Poppins Light" charset="0"/>
                <a:cs typeface="Segoe UI" panose="020B0502040204020203" pitchFamily="34" charset="0"/>
              </a:rPr>
              <a:t>you</a:t>
            </a:r>
            <a:endParaRPr lang="en-US" sz="4400" dirty="0">
              <a:latin typeface="Segoe UI" panose="020B0502040204020203" pitchFamily="34" charset="0"/>
              <a:ea typeface="Poppins Light" charset="0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 rot="5400000">
            <a:off x="-268551" y="1781152"/>
            <a:ext cx="12192000" cy="149992"/>
          </a:xfrm>
          <a:prstGeom prst="rect">
            <a:avLst/>
          </a:prstGeom>
          <a:solidFill>
            <a:srgbClr val="E47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900">
              <a:solidFill>
                <a:srgbClr val="E47C19"/>
              </a:solidFill>
            </a:endParaRPr>
          </a:p>
        </p:txBody>
      </p:sp>
      <p:pic>
        <p:nvPicPr>
          <p:cNvPr id="11" name="Picture 2" descr="tical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362385"/>
            <a:ext cx="29908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5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Documento Arquivístico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3546" y="1365819"/>
            <a:ext cx="4531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Documento: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fixada em um suporte</a:t>
            </a:r>
            <a:b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sz="2800" dirty="0" smtClean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Documento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arquivístico: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documento produzido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resultado de uma atividade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retido para ação ou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referência </a:t>
            </a:r>
            <a:b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(fonte de prova)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548" r="2648" b="8100"/>
          <a:stretch/>
        </p:blipFill>
        <p:spPr>
          <a:xfrm>
            <a:off x="4954769" y="1283660"/>
            <a:ext cx="7028449" cy="48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5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Documento Arquivístico Digital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/>
        </p:nvSpPr>
        <p:spPr>
          <a:xfrm>
            <a:off x="344184" y="1239926"/>
            <a:ext cx="6301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Documento eletrônico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documento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acessível por meio de um equipamento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eletrônico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Documento digital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documento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eletrônico codificado em dígitos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binários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3200" b="1" dirty="0">
                <a:solidFill>
                  <a:schemeClr val="accent5">
                    <a:lumMod val="75000"/>
                  </a:schemeClr>
                </a:solidFill>
              </a:rPr>
              <a:t>Documento arquivístico digital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: documento digital reconhecido como um documento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arquivístico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m 6" descr="Web design preview (PSD) | PSDGraphic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3202" r="9140" b="8022"/>
          <a:stretch/>
        </p:blipFill>
        <p:spPr>
          <a:xfrm>
            <a:off x="6389245" y="1371610"/>
            <a:ext cx="5783872" cy="46203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3861" t="3447" r="4054" b="5939"/>
          <a:stretch/>
        </p:blipFill>
        <p:spPr>
          <a:xfrm>
            <a:off x="6830756" y="1572736"/>
            <a:ext cx="4939487" cy="343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67122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</a:t>
            </a:r>
            <a:r>
              <a:rPr lang="pt-BR" sz="48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InterPARES</a:t>
            </a:r>
            <a:endParaRPr lang="pt-BR" sz="4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International</a:t>
            </a:r>
            <a:r>
              <a:rPr lang="pt-BR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pt-BR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pt-BR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Permanent</a:t>
            </a:r>
            <a:r>
              <a:rPr lang="pt-BR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Authentic</a:t>
            </a:r>
            <a:r>
              <a:rPr lang="pt-BR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Records in </a:t>
            </a:r>
            <a:r>
              <a:rPr lang="pt-BR" sz="20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Electronic</a:t>
            </a:r>
            <a:r>
              <a:rPr lang="pt-BR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endParaRPr lang="pt-BR" sz="2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414226" y="1382233"/>
            <a:ext cx="11441076" cy="4720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UBC (1994-1997) - Luciana </a:t>
            </a:r>
            <a:r>
              <a:rPr lang="pt-BR" sz="3200" dirty="0" err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Duranti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Terry Eastwood</a:t>
            </a:r>
          </a:p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Identificar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definir os requisitos para a produção, o uso e a preservação de documentos eletrônicos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confiáveis</a:t>
            </a:r>
          </a:p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Áreas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Arquivologia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Ciência da Informação, Direito, História, Ciência da Computação e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Engenharia</a:t>
            </a:r>
            <a:b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sz="2800" dirty="0" smtClean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b="1" dirty="0" err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InterPARES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1: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1999-2001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60 pesquisadores – 13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países</a:t>
            </a:r>
          </a:p>
          <a:p>
            <a:r>
              <a:rPr lang="pt-BR" sz="2800" b="1" dirty="0" err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InterPARES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2: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2002-2007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100 pesquisadores – 21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países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800" b="1" dirty="0" err="1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InterPARES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3: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2007-2012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Equipes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mundo todo </a:t>
            </a:r>
          </a:p>
        </p:txBody>
      </p:sp>
    </p:spTree>
    <p:extLst>
      <p:ext uri="{BB962C8B-B14F-4D97-AF65-F5344CB8AC3E}">
        <p14:creationId xmlns:p14="http://schemas.microsoft.com/office/powerpoint/2010/main" val="27802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5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</a:t>
            </a:r>
            <a:r>
              <a:rPr lang="pt-BR" sz="6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InterPARES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1764560" y="1497926"/>
            <a:ext cx="8662877" cy="39359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  <a:t>Principal </a:t>
            </a:r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  <a:t>conclusão:</a:t>
            </a:r>
            <a:endParaRPr lang="pt-BR" sz="60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66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  <a:t>“É </a:t>
            </a:r>
            <a:r>
              <a:rPr lang="pt-BR" sz="6600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  <a:t>impossível preservar </a:t>
            </a:r>
            <a:br>
              <a:rPr lang="pt-BR" sz="6600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</a:br>
            <a:r>
              <a:rPr lang="pt-BR" sz="6600" i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  <a:t>os documentos </a:t>
            </a:r>
            <a:r>
              <a:rPr lang="pt-BR" sz="66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rPr>
              <a:t>digitais”</a:t>
            </a:r>
            <a:endParaRPr lang="pt-BR" sz="6000" i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85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</a:t>
            </a:r>
            <a:r>
              <a:rPr lang="pt-BR" sz="6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InterPARES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593652" y="1359698"/>
            <a:ext cx="11004695" cy="2180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44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pt-BR" sz="4400" i="1" dirty="0">
                <a:solidFill>
                  <a:schemeClr val="accent5">
                    <a:lumMod val="75000"/>
                  </a:schemeClr>
                </a:solidFill>
              </a:rPr>
              <a:t>É impossível preservar os documentos digitais devido à sua construção inata, só sendo possível preservar a capacidade de </a:t>
            </a:r>
            <a:r>
              <a:rPr lang="pt-BR" sz="4400" i="1" dirty="0" smtClean="0">
                <a:solidFill>
                  <a:schemeClr val="accent5">
                    <a:lumMod val="75000"/>
                  </a:schemeClr>
                </a:solidFill>
              </a:rPr>
              <a:t>reproduzi-los</a:t>
            </a:r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pt-B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398182" y="3583173"/>
                <a:ext cx="9395636" cy="22467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sz="4000" b="1" dirty="0">
                    <a:solidFill>
                      <a:schemeClr val="accent5">
                        <a:lumMod val="75000"/>
                      </a:schemeClr>
                    </a:solidFill>
                  </a:rPr>
                  <a:t>Preservação digital  </a:t>
                </a:r>
                <a:br>
                  <a:rPr lang="pt-BR" sz="4000" b="1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r>
                  <a:rPr lang="pt-BR" sz="4000" b="1" dirty="0">
                    <a:solidFill>
                      <a:schemeClr val="accent5">
                        <a:lumMod val="75000"/>
                      </a:schemeClr>
                    </a:solidFill>
                  </a:rPr>
                  <a:t/>
                </a:r>
                <a:br>
                  <a:rPr lang="pt-BR" sz="4000" b="1" dirty="0">
                    <a:solidFill>
                      <a:schemeClr val="accent5">
                        <a:lumMod val="75000"/>
                      </a:schemeClr>
                    </a:solidFill>
                  </a:rPr>
                </a:br>
                <a:r>
                  <a:rPr lang="pt-BR" sz="4000" b="1" dirty="0">
                    <a:solidFill>
                      <a:schemeClr val="accent5">
                        <a:lumMod val="75000"/>
                      </a:schemeClr>
                    </a:solidFill>
                  </a:rPr>
                  <a:t>Preservação da capacidade de reprodução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82" y="3583173"/>
                <a:ext cx="9395636" cy="2246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9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ta Dobrada para Cima 30"/>
          <p:cNvSpPr/>
          <p:nvPr/>
        </p:nvSpPr>
        <p:spPr>
          <a:xfrm rot="5400000">
            <a:off x="5110146" y="3833239"/>
            <a:ext cx="756681" cy="2508365"/>
          </a:xfrm>
          <a:prstGeom prst="bentUpArrow">
            <a:avLst>
              <a:gd name="adj1" fmla="val 25000"/>
              <a:gd name="adj2" fmla="val 29977"/>
              <a:gd name="adj3" fmla="val 387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25521" y="16201"/>
            <a:ext cx="11307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Documento Arquivístico Digital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Imagem 21" descr="Firmar pdf online | Tres Tristes Tigr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-7202" r="23962" b="-1"/>
          <a:stretch/>
        </p:blipFill>
        <p:spPr>
          <a:xfrm>
            <a:off x="11011473" y="3655239"/>
            <a:ext cx="599089" cy="621745"/>
          </a:xfrm>
          <a:prstGeom prst="rect">
            <a:avLst/>
          </a:prstGeom>
        </p:spPr>
      </p:pic>
      <p:pic>
        <p:nvPicPr>
          <p:cNvPr id="23" name="Imagem 22" descr="Datei:Microsoft Word &lt;strong&gt;doc&lt;/strong&gt; logo.svg –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54" y="3737774"/>
            <a:ext cx="579969" cy="579969"/>
          </a:xfrm>
          <a:prstGeom prst="rect">
            <a:avLst/>
          </a:prstGeom>
        </p:spPr>
      </p:pic>
      <p:pic>
        <p:nvPicPr>
          <p:cNvPr id="24" name="Imagem 23" descr="www.ricardomarques.pro.br: Agosto 20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53" y="3716687"/>
            <a:ext cx="579969" cy="579969"/>
          </a:xfrm>
          <a:prstGeom prst="rect">
            <a:avLst/>
          </a:prstGeom>
        </p:spPr>
      </p:pic>
      <p:pic>
        <p:nvPicPr>
          <p:cNvPr id="25" name="Imagem 24" descr="www.ricardomarques.pro.br: Agosto 2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31" y="3706054"/>
            <a:ext cx="579969" cy="579969"/>
          </a:xfrm>
          <a:prstGeom prst="rect">
            <a:avLst/>
          </a:prstGeom>
        </p:spPr>
      </p:pic>
      <p:pic>
        <p:nvPicPr>
          <p:cNvPr id="26" name="Imagem 25" descr="Clipart - &lt;strong&gt;Hard&lt;/strong&gt; &lt;strong&gt;disk&lt;/strong&gt; Harddisk HD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70" y="4800376"/>
            <a:ext cx="793686" cy="746066"/>
          </a:xfrm>
          <a:prstGeom prst="rect">
            <a:avLst/>
          </a:prstGeom>
        </p:spPr>
      </p:pic>
      <p:pic>
        <p:nvPicPr>
          <p:cNvPr id="27" name="Imagem 26" descr="Free vector graphic: Database, Data &lt;strong&gt;Storage&lt;/strong&gt;, Informatio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202" y="4874355"/>
            <a:ext cx="571828" cy="666611"/>
          </a:xfrm>
          <a:prstGeom prst="rect">
            <a:avLst/>
          </a:prstGeom>
        </p:spPr>
      </p:pic>
      <p:pic>
        <p:nvPicPr>
          <p:cNvPr id="28" name="Imagem 27" descr="Free Stock photo of Clouds | Photoeverywhere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10077"/>
          <a:stretch/>
        </p:blipFill>
        <p:spPr>
          <a:xfrm>
            <a:off x="10868683" y="4819635"/>
            <a:ext cx="857628" cy="776053"/>
          </a:xfrm>
          <a:prstGeom prst="rect">
            <a:avLst/>
          </a:prstGeom>
        </p:spPr>
      </p:pic>
      <p:pic>
        <p:nvPicPr>
          <p:cNvPr id="29" name="Imagem 28" descr="Free vector graphic: Usb, Ubs-Stick, Computer, Disc - Fre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759" flipH="1">
            <a:off x="8958563" y="5063156"/>
            <a:ext cx="540943" cy="461333"/>
          </a:xfrm>
          <a:prstGeom prst="rect">
            <a:avLst/>
          </a:prstGeom>
        </p:spPr>
      </p:pic>
      <p:sp>
        <p:nvSpPr>
          <p:cNvPr id="30" name="Retângulo Arredondado 16"/>
          <p:cNvSpPr/>
          <p:nvPr/>
        </p:nvSpPr>
        <p:spPr>
          <a:xfrm>
            <a:off x="6751674" y="1282269"/>
            <a:ext cx="5045293" cy="19500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1" name="CaixaDeTexto 30"/>
          <p:cNvSpPr txBox="1"/>
          <p:nvPr/>
        </p:nvSpPr>
        <p:spPr>
          <a:xfrm>
            <a:off x="6858915" y="1906101"/>
            <a:ext cx="2095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Conceitual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tângulo Arredondado 18"/>
          <p:cNvSpPr/>
          <p:nvPr/>
        </p:nvSpPr>
        <p:spPr>
          <a:xfrm>
            <a:off x="6751673" y="3480501"/>
            <a:ext cx="5045293" cy="971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3" name="CaixaDeTexto 32"/>
          <p:cNvSpPr txBox="1"/>
          <p:nvPr/>
        </p:nvSpPr>
        <p:spPr>
          <a:xfrm>
            <a:off x="7286006" y="3693253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Lógico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tângulo Arredondado 20"/>
          <p:cNvSpPr/>
          <p:nvPr/>
        </p:nvSpPr>
        <p:spPr>
          <a:xfrm>
            <a:off x="6751674" y="4673491"/>
            <a:ext cx="5045293" cy="1068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5" name="CaixaDeTexto 34"/>
          <p:cNvSpPr txBox="1"/>
          <p:nvPr/>
        </p:nvSpPr>
        <p:spPr>
          <a:xfrm>
            <a:off x="7386994" y="4935419"/>
            <a:ext cx="118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Físico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374277" y="5726529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Miguel Ferreira</a:t>
            </a:r>
            <a:endParaRPr lang="pt-BR" sz="1100" dirty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92" y="1335086"/>
            <a:ext cx="2671269" cy="18227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0" name="Seta Dobrada para Cima 29"/>
          <p:cNvSpPr/>
          <p:nvPr/>
        </p:nvSpPr>
        <p:spPr>
          <a:xfrm rot="5400000" flipH="1">
            <a:off x="5160859" y="1087841"/>
            <a:ext cx="654349" cy="2508365"/>
          </a:xfrm>
          <a:prstGeom prst="bentUpArrow">
            <a:avLst>
              <a:gd name="adj1" fmla="val 25000"/>
              <a:gd name="adj2" fmla="val 29977"/>
              <a:gd name="adj3" fmla="val 387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Dobrada para Cima 30"/>
          <p:cNvSpPr/>
          <p:nvPr/>
        </p:nvSpPr>
        <p:spPr>
          <a:xfrm rot="5400000">
            <a:off x="5106607" y="2574281"/>
            <a:ext cx="756681" cy="2508365"/>
          </a:xfrm>
          <a:prstGeom prst="bentUpArrow">
            <a:avLst>
              <a:gd name="adj1" fmla="val 25000"/>
              <a:gd name="adj2" fmla="val 29977"/>
              <a:gd name="adj3" fmla="val 387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 descr="Web design preview (PSD) | PSDGraphics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3202" r="9140" b="8022"/>
          <a:stretch/>
        </p:blipFill>
        <p:spPr>
          <a:xfrm>
            <a:off x="565240" y="1786270"/>
            <a:ext cx="4637918" cy="370495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12"/>
          <a:srcRect l="3861" t="3447" r="4054" b="5939"/>
          <a:stretch/>
        </p:blipFill>
        <p:spPr>
          <a:xfrm>
            <a:off x="886950" y="1961684"/>
            <a:ext cx="3982762" cy="27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7404" y="0"/>
            <a:ext cx="10776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Presunção de Autenticidade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712255" y="9498968"/>
            <a:ext cx="131889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65180"/>
                </a:solidFill>
                <a:latin typeface="ZapfHumnst BT" panose="020B0502050508020304" pitchFamily="34" charset="0"/>
                <a:ea typeface="Poppins Light" charset="0"/>
                <a:cs typeface="Poppins Light" charset="0"/>
              </a:rPr>
              <a:t>UFSM</a:t>
            </a:r>
            <a:endParaRPr lang="en-US" sz="2000" dirty="0">
              <a:solidFill>
                <a:srgbClr val="065180"/>
              </a:solidFill>
              <a:latin typeface="ZapfHumnst BT" panose="020B0502050508020304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8" name="AutoShape 4" descr="Resultado de imagem para sucupira capes"/>
          <p:cNvSpPr>
            <a:spLocks noChangeAspect="1" noChangeArrowheads="1"/>
          </p:cNvSpPr>
          <p:nvPr/>
        </p:nvSpPr>
        <p:spPr bwMode="auto">
          <a:xfrm>
            <a:off x="155575" y="-144463"/>
            <a:ext cx="2901950" cy="29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Resultado de imagem para sucupira c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0" descr="Resultado de imagem para ib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2775" y="1659255"/>
            <a:ext cx="106896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Tecnologias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procedimentos administrativos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garantiram a sua identidade e integridade; </a:t>
            </a:r>
          </a:p>
          <a:p>
            <a:endParaRPr lang="pt-BR" sz="4000" dirty="0" smtClean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Contexto 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jurídico-administrativo, proveniência, </a:t>
            </a:r>
            <a:r>
              <a:rPr lang="pt-BR" sz="40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procedimentos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etc. (</a:t>
            </a:r>
            <a:r>
              <a:rPr lang="pt-BR" sz="4000" dirty="0" err="1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metadados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86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47404" y="0"/>
            <a:ext cx="662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 OAIS</a:t>
            </a:r>
            <a:endParaRPr lang="pt-BR" sz="6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o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58" y="1122653"/>
            <a:ext cx="8076673" cy="520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361</Words>
  <Application>Microsoft Office PowerPoint</Application>
  <PresentationFormat>Personalizar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Diário de Classe</vt:lpstr>
      <vt:lpstr>Diário de Classe</vt:lpstr>
      <vt:lpstr>Documentos Digitais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Giana Lucca</cp:lastModifiedBy>
  <cp:revision>73</cp:revision>
  <dcterms:created xsi:type="dcterms:W3CDTF">2018-02-23T11:23:48Z</dcterms:created>
  <dcterms:modified xsi:type="dcterms:W3CDTF">2019-09-03T03:54:26Z</dcterms:modified>
</cp:coreProperties>
</file>