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97" r:id="rId4"/>
    <p:sldId id="373" r:id="rId5"/>
    <p:sldId id="374" r:id="rId6"/>
    <p:sldId id="395" r:id="rId7"/>
    <p:sldId id="365" r:id="rId8"/>
    <p:sldId id="398" r:id="rId9"/>
    <p:sldId id="410" r:id="rId10"/>
    <p:sldId id="411" r:id="rId11"/>
    <p:sldId id="412" r:id="rId12"/>
    <p:sldId id="413" r:id="rId13"/>
    <p:sldId id="429" r:id="rId14"/>
    <p:sldId id="414" r:id="rId15"/>
    <p:sldId id="415" r:id="rId16"/>
    <p:sldId id="416" r:id="rId17"/>
    <p:sldId id="417" r:id="rId18"/>
    <p:sldId id="418" r:id="rId19"/>
    <p:sldId id="420" r:id="rId20"/>
    <p:sldId id="421" r:id="rId21"/>
    <p:sldId id="422" r:id="rId22"/>
    <p:sldId id="423" r:id="rId23"/>
    <p:sldId id="424" r:id="rId24"/>
    <p:sldId id="406" r:id="rId25"/>
    <p:sldId id="425" r:id="rId26"/>
    <p:sldId id="426" r:id="rId27"/>
    <p:sldId id="407" r:id="rId28"/>
    <p:sldId id="427" r:id="rId29"/>
    <p:sldId id="428" r:id="rId30"/>
    <p:sldId id="394" r:id="rId3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5"/>
    <a:srgbClr val="FEFEFE"/>
    <a:srgbClr val="3F3F3F"/>
    <a:srgbClr val="259B5A"/>
    <a:srgbClr val="9E9E9E"/>
    <a:srgbClr val="BFBEBE"/>
    <a:srgbClr val="D9D9D9"/>
    <a:srgbClr val="C8AB28"/>
    <a:srgbClr val="E7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333" autoAdjust="0"/>
  </p:normalViewPr>
  <p:slideViewPr>
    <p:cSldViewPr snapToGrid="0" snapToObjects="1">
      <p:cViewPr varScale="1">
        <p:scale>
          <a:sx n="73" d="100"/>
          <a:sy n="73" d="100"/>
        </p:scale>
        <p:origin x="7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E7FB6B-BA5E-9F42-9FD3-8A65D1012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0DA387-2B6E-FE4E-83E1-0FBD3FD6BB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F58454-3E05-F740-85FD-58CE76E8E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083143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6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3AF857-3F4B-B746-84DD-03F1B6C79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7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EEE2F1C-A227-7D43-9664-652C633C9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86A0280-7DDC-F14E-A598-93867D17A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6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86A0280-7DDC-F14E-A598-93867D17A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A2D6C0-C00F-EB44-9F86-65B3309D2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7058" y="3109268"/>
            <a:ext cx="6427838" cy="47194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BA7EF0B-73FD-0F4C-A6D5-B4D500E4C428}"/>
              </a:ext>
            </a:extLst>
          </p:cNvPr>
          <p:cNvSpPr/>
          <p:nvPr userDrawn="1"/>
        </p:nvSpPr>
        <p:spPr>
          <a:xfrm>
            <a:off x="-2039" y="696363"/>
            <a:ext cx="3982467" cy="5634948"/>
          </a:xfrm>
          <a:prstGeom prst="rect">
            <a:avLst/>
          </a:prstGeom>
          <a:solidFill>
            <a:srgbClr val="D9D9D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7213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7F4A20-4EDC-874B-ADC1-300BB7CD2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CE9FC5-A5F7-8E47-8A74-F001309E8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8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>
            <a:extLst>
              <a:ext uri="{FF2B5EF4-FFF2-40B4-BE49-F238E27FC236}">
                <a16:creationId xmlns:a16="http://schemas.microsoft.com/office/drawing/2014/main" id="{02352C7A-B956-4B42-AC28-9E1B4F7B9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37873" y="941383"/>
            <a:ext cx="10515600" cy="677555"/>
          </a:xfrm>
          <a:prstGeom prst="rect">
            <a:avLst/>
          </a:prstGeom>
        </p:spPr>
        <p:txBody>
          <a:bodyPr/>
          <a:lstStyle>
            <a:lvl1pPr>
              <a:defRPr sz="312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1297900" y="2087474"/>
            <a:ext cx="9772824" cy="341691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7297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F36CC675-2CC3-D54C-B0DD-5CFB3498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33A1F3A7-6046-6448-AA83-A7FB2E83E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7D938E4-7721-FA4C-A9B0-D9A8D465F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452C-7B80-984C-911B-295E2B33400F}" type="datetimeFigureOut">
              <a:rPr lang="es-MX" smtClean="0"/>
              <a:t>03/09/2019</a:t>
            </a:fld>
            <a:endParaRPr lang="es-MX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5B758315-5CDE-AA44-BCC7-69A82FA37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348FD68-1203-534F-902A-C5A825E8B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849E-DC02-D142-ABE3-96A15E9F139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448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64" r:id="rId5"/>
    <p:sldLayoutId id="2147483661" r:id="rId6"/>
    <p:sldLayoutId id="2147483652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721928" y="4516582"/>
            <a:ext cx="6068290" cy="1607127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elogramo 7"/>
          <p:cNvSpPr/>
          <p:nvPr/>
        </p:nvSpPr>
        <p:spPr>
          <a:xfrm>
            <a:off x="7647709" y="709034"/>
            <a:ext cx="2466109" cy="701007"/>
          </a:xfrm>
          <a:prstGeom prst="parallelogram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D77A628A-2933-4A0C-8653-028F9EC22552}"/>
              </a:ext>
            </a:extLst>
          </p:cNvPr>
          <p:cNvCxnSpPr/>
          <p:nvPr/>
        </p:nvCxnSpPr>
        <p:spPr>
          <a:xfrm>
            <a:off x="2290194" y="164424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354041" y="4478482"/>
            <a:ext cx="4613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3F3F3F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SISTEMA INTEGRAL </a:t>
            </a:r>
            <a:r>
              <a:rPr lang="es-MX" sz="2400" dirty="0" smtClean="0">
                <a:solidFill>
                  <a:srgbClr val="3F3F3F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PARA LA IMPLEMENTACIÓN DE UNA </a:t>
            </a:r>
            <a:r>
              <a:rPr lang="es-MX" sz="2400" b="1" dirty="0" smtClean="0">
                <a:solidFill>
                  <a:srgbClr val="3F3F3F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CREDENCIAL UNIVERSITARIA</a:t>
            </a:r>
            <a:endParaRPr lang="en-US" sz="2400" dirty="0">
              <a:solidFill>
                <a:srgbClr val="3F3F3F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522" y="582281"/>
            <a:ext cx="2170303" cy="9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30357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VINCULACIÓN CON EL STP DEL ESTADO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428750" y="2533649"/>
            <a:ext cx="8839200" cy="3018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200" dirty="0" smtClean="0"/>
              <a:t>Para establecer la vinculación con el Sistema de Transporte Publico:</a:t>
            </a:r>
          </a:p>
          <a:p>
            <a:pPr lvl="0" algn="just"/>
            <a:r>
              <a:rPr lang="es-ES" sz="2200" dirty="0" smtClean="0"/>
              <a:t>Se definió en conjunto el mecanismo para el envió </a:t>
            </a:r>
            <a:r>
              <a:rPr lang="es-ES" sz="2200" dirty="0"/>
              <a:t>de información </a:t>
            </a:r>
            <a:r>
              <a:rPr lang="es-ES" sz="2200" dirty="0" smtClean="0"/>
              <a:t>necesaria para </a:t>
            </a:r>
            <a:r>
              <a:rPr lang="es-ES" sz="2200" dirty="0"/>
              <a:t>la activación de las credenciales, </a:t>
            </a:r>
            <a:r>
              <a:rPr lang="es-ES" sz="2200" dirty="0" smtClean="0"/>
              <a:t>es importante mencionar que una vez que son activadas, pueden ser utilizadas </a:t>
            </a:r>
            <a:r>
              <a:rPr lang="es-ES" sz="2200" dirty="0"/>
              <a:t>como monedero </a:t>
            </a:r>
            <a:r>
              <a:rPr lang="es-ES" sz="2200" dirty="0" smtClean="0"/>
              <a:t>electrónico para el pago del transporte público</a:t>
            </a:r>
          </a:p>
          <a:p>
            <a:pPr lvl="0"/>
            <a:endParaRPr lang="en-US" sz="2200" dirty="0"/>
          </a:p>
          <a:p>
            <a:pPr lvl="0" algn="just"/>
            <a:r>
              <a:rPr lang="es-ES" sz="2200" dirty="0" smtClean="0"/>
              <a:t>De igual manera, se envía un </a:t>
            </a:r>
            <a:r>
              <a:rPr lang="es-ES" sz="2200" dirty="0"/>
              <a:t>listado de credenciales </a:t>
            </a:r>
            <a:r>
              <a:rPr lang="es-ES" sz="2200" dirty="0" smtClean="0"/>
              <a:t>canceladas, extraviadas o dañadas </a:t>
            </a:r>
            <a:r>
              <a:rPr lang="es-ES" sz="2200" dirty="0"/>
              <a:t>para </a:t>
            </a:r>
            <a:r>
              <a:rPr lang="es-ES" sz="2200" dirty="0" smtClean="0"/>
              <a:t>marcarlas como inactivas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7418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30357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DISEÑO DE NUEVA CREDENCIAL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045"/>
            <a:ext cx="12192000" cy="36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30357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TECNOLOGÍAS DE LA NUEVA CREDENCIAL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tecnologías en la credenc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3" y="1681163"/>
            <a:ext cx="6681787" cy="429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791449" y="2820085"/>
            <a:ext cx="38862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b="1" dirty="0">
                <a:ea typeface="Times New Roman" panose="02020603050405020304" pitchFamily="18" charset="0"/>
              </a:rPr>
              <a:t>Credencial con tecnologías de proximidad, contacto y banda magnética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5225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SISTEMAS UNIVERSITARIOS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123950" y="2171699"/>
            <a:ext cx="9829800" cy="338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endParaRPr lang="en-US" sz="2200" dirty="0"/>
          </a:p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La </a:t>
            </a:r>
            <a:r>
              <a:rPr lang="es-MX" sz="2200" dirty="0" smtClean="0"/>
              <a:t>Universidad de Guadalajara cuenta con una arquitectura tecnológica sobre la </a:t>
            </a:r>
            <a:r>
              <a:rPr lang="es-MX" sz="2200" dirty="0"/>
              <a:t>cual se </a:t>
            </a:r>
            <a:r>
              <a:rPr lang="es-MX" sz="2200" dirty="0" smtClean="0"/>
              <a:t>desarrollan las </a:t>
            </a:r>
            <a:r>
              <a:rPr lang="es-MX" sz="2200" dirty="0"/>
              <a:t>aplicaciones </a:t>
            </a:r>
            <a:r>
              <a:rPr lang="es-MX" sz="2200" dirty="0" smtClean="0"/>
              <a:t>institucionales, las cuales son acopladas </a:t>
            </a:r>
            <a:r>
              <a:rPr lang="es-MX" sz="2200" dirty="0"/>
              <a:t>mediante un esquema de seguridad semejante a un Single sing on, </a:t>
            </a:r>
            <a:r>
              <a:rPr lang="es-MX" sz="2200" dirty="0" smtClean="0"/>
              <a:t>que permite </a:t>
            </a:r>
            <a:r>
              <a:rPr lang="es-MX" sz="2200" dirty="0"/>
              <a:t>que varios aplicativos se encuentren activos mediante una misma credencial.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46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 DE CREDENCIALIZACIÓN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Acceso al sistema mediante credenciales propias</a:t>
            </a:r>
            <a:endParaRPr lang="en-US" sz="2200" b="1" dirty="0"/>
          </a:p>
        </p:txBody>
      </p:sp>
      <p:pic>
        <p:nvPicPr>
          <p:cNvPr id="3074" name="Imagen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70" b="22588"/>
          <a:stretch>
            <a:fillRect/>
          </a:stretch>
        </p:blipFill>
        <p:spPr bwMode="auto">
          <a:xfrm>
            <a:off x="585788" y="1643063"/>
            <a:ext cx="10958512" cy="366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 DE CREDENCIALIZACIÓN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Sistemas en SIIAU</a:t>
            </a:r>
            <a:endParaRPr lang="en-US" sz="2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3" y="1557366"/>
            <a:ext cx="11508570" cy="40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 DE CREDENCIALIZACIÓN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Tipos de trámite en Ventanilla Única de Servicios</a:t>
            </a:r>
            <a:endParaRPr lang="en-US" sz="2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07" y="1415791"/>
            <a:ext cx="9009560" cy="43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 DE CREDENCIALIZACIÓN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Carga de aranceles institucionales</a:t>
            </a:r>
            <a:endParaRPr lang="en-US" sz="2200" b="1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6912" y="2020761"/>
            <a:ext cx="10618787" cy="3367087"/>
            <a:chOff x="2578" y="7792"/>
            <a:chExt cx="6933" cy="1864"/>
          </a:xfrm>
        </p:grpSpPr>
        <p:pic>
          <p:nvPicPr>
            <p:cNvPr id="6147" name="Imagen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" y="8912"/>
              <a:ext cx="6920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Imagen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" y="7792"/>
              <a:ext cx="6920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00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 DE CREDENCIALIZACIÓN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Validación de pagos en Ventanilla Única de Servicios</a:t>
            </a:r>
            <a:endParaRPr lang="en-US" sz="2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2" y="1408417"/>
            <a:ext cx="10031913" cy="44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 DE CREDENCIALIZACIÓN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Módulo listado de trámites para el seguimiento</a:t>
            </a:r>
            <a:endParaRPr lang="en-US" sz="2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88" y="1392537"/>
            <a:ext cx="9744920" cy="43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 DE CREDENCIALIZACIÓN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Pre visualización y resumen de trámites</a:t>
            </a:r>
            <a:endParaRPr lang="en-US" sz="2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70" y="1402537"/>
            <a:ext cx="7661180" cy="443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 DE CREDENCIALIZACIÓN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Aplicativo de escritorio para la impresión</a:t>
            </a:r>
            <a:endParaRPr lang="en-US" sz="2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13" y="1429677"/>
            <a:ext cx="6763392" cy="43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 DE CREDENCIALIZACIÓN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Aplicativo de escritorio para la relación Código-UniqueID</a:t>
            </a:r>
            <a:endParaRPr lang="en-US" sz="2200" b="1" dirty="0"/>
          </a:p>
        </p:txBody>
      </p:sp>
      <p:grpSp>
        <p:nvGrpSpPr>
          <p:cNvPr id="3" name="Grupo 6"/>
          <p:cNvGrpSpPr>
            <a:grpSpLocks/>
          </p:cNvGrpSpPr>
          <p:nvPr/>
        </p:nvGrpSpPr>
        <p:grpSpPr bwMode="auto">
          <a:xfrm>
            <a:off x="2378006" y="1537483"/>
            <a:ext cx="6254888" cy="4051619"/>
            <a:chOff x="0" y="0"/>
            <a:chExt cx="7808889" cy="5008581"/>
          </a:xfrm>
        </p:grpSpPr>
        <p:pic>
          <p:nvPicPr>
            <p:cNvPr id="7" name="Imagen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02579" cy="251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579" y="0"/>
              <a:ext cx="3906310" cy="251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139" y="2512006"/>
              <a:ext cx="4464135" cy="249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87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 DE CREDENCIALIZACIÓN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Caso de éxito – Vinculación de código con UniqueID</a:t>
            </a:r>
            <a:endParaRPr lang="en-US" sz="2200" b="1" dirty="0"/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600075" y="1653912"/>
            <a:ext cx="10932578" cy="3794387"/>
            <a:chOff x="0" y="0"/>
            <a:chExt cx="6335990" cy="2246724"/>
          </a:xfrm>
        </p:grpSpPr>
        <p:pic>
          <p:nvPicPr>
            <p:cNvPr id="4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27281" cy="22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n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718" y="1300840"/>
              <a:ext cx="1426272" cy="58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16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FAEF36C-E864-D643-9B87-73B5E1D925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65" y="826696"/>
            <a:ext cx="4357971" cy="57871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5542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PUNTOS CRÍTICOS Y RELEVANTES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61164" y="2840181"/>
            <a:ext cx="7232072" cy="3490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El trabajo se realizó de manera colaborativa entre las diferentes áreas administrativas y operativas de la Institución, </a:t>
            </a:r>
            <a:r>
              <a:rPr lang="es-MX" sz="2200" dirty="0" smtClean="0"/>
              <a:t>con un equipo conformado </a:t>
            </a:r>
            <a:r>
              <a:rPr lang="es-MX" sz="2200" dirty="0"/>
              <a:t>por 20 </a:t>
            </a:r>
            <a:r>
              <a:rPr lang="es-MX" sz="2200" dirty="0" smtClean="0"/>
              <a:t>personas.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25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FAEF36C-E864-D643-9B87-73B5E1D925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65" y="826696"/>
            <a:ext cx="4357971" cy="57871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5542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PUNTOS CRÍTICOS Y RELEVANTES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61164" y="2514600"/>
            <a:ext cx="7232072" cy="2950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 smtClean="0"/>
              <a:t>El uso del </a:t>
            </a:r>
            <a:r>
              <a:rPr lang="es-MX" sz="2200" b="1" dirty="0" smtClean="0"/>
              <a:t>UniqueID</a:t>
            </a:r>
            <a:r>
              <a:rPr lang="es-MX" sz="2200" b="1" dirty="0"/>
              <a:t> </a:t>
            </a:r>
            <a:r>
              <a:rPr lang="es-MX" sz="2200" dirty="0" smtClean="0"/>
              <a:t>y la tecnología </a:t>
            </a:r>
            <a:r>
              <a:rPr lang="es-MX" sz="2200" b="1" dirty="0" smtClean="0"/>
              <a:t>RFID</a:t>
            </a:r>
            <a:r>
              <a:rPr lang="es-MX" sz="2200" dirty="0" smtClean="0"/>
              <a:t> en combinación </a:t>
            </a:r>
            <a:r>
              <a:rPr lang="es-MX" sz="2200" dirty="0"/>
              <a:t>con </a:t>
            </a:r>
            <a:r>
              <a:rPr lang="es-MX" sz="2200" dirty="0" smtClean="0"/>
              <a:t>un </a:t>
            </a:r>
            <a:r>
              <a:rPr lang="es-MX" sz="2200" dirty="0"/>
              <a:t>diseño propio y original que va pre impreso en las credenciales tipo </a:t>
            </a:r>
            <a:r>
              <a:rPr lang="es-MX" sz="2200" dirty="0" smtClean="0"/>
              <a:t>CR-80, logran establecer de </a:t>
            </a:r>
            <a:r>
              <a:rPr lang="es-MX" sz="2200" dirty="0"/>
              <a:t>manera transparente y eficiente </a:t>
            </a:r>
            <a:r>
              <a:rPr lang="es-MX" sz="2200" dirty="0" smtClean="0"/>
              <a:t>procesos de comunicación entre </a:t>
            </a:r>
            <a:r>
              <a:rPr lang="es-MX" sz="2200" dirty="0"/>
              <a:t>los sistemas internos de la </a:t>
            </a:r>
            <a:r>
              <a:rPr lang="es-MX" sz="2200" dirty="0" smtClean="0"/>
              <a:t>Universidad.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867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FAEF36C-E864-D643-9B87-73B5E1D925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65" y="826696"/>
            <a:ext cx="4357971" cy="57871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5542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PUNTOS CRÍTICOS Y RELEVANTES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61164" y="2762250"/>
            <a:ext cx="7232072" cy="2703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 smtClean="0"/>
              <a:t>La colaboración con </a:t>
            </a:r>
            <a:r>
              <a:rPr lang="es-MX" sz="2200" dirty="0"/>
              <a:t>la Secretaria de </a:t>
            </a:r>
            <a:r>
              <a:rPr lang="es-MX" sz="2200" dirty="0" smtClean="0"/>
              <a:t>Transporte facilitó la armonización de la tecnología usada en el Sistema de Transporte Público y el de las Credenciales Universitarias.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es-MX" sz="2200" dirty="0" smtClean="0"/>
              <a:t>El </a:t>
            </a:r>
            <a:r>
              <a:rPr lang="es-MX" sz="2200" dirty="0"/>
              <a:t>alumno con su credencial universitaria </a:t>
            </a:r>
            <a:r>
              <a:rPr lang="es-MX" sz="2200" dirty="0" smtClean="0"/>
              <a:t>no necesita adquirir</a:t>
            </a:r>
            <a:r>
              <a:rPr lang="es-MX" sz="2200" dirty="0"/>
              <a:t> </a:t>
            </a:r>
            <a:r>
              <a:rPr lang="es-MX" sz="2200" dirty="0" smtClean="0"/>
              <a:t>una </a:t>
            </a:r>
            <a:r>
              <a:rPr lang="es-MX" sz="2200" dirty="0"/>
              <a:t>tarjeta diferente </a:t>
            </a:r>
            <a:r>
              <a:rPr lang="es-MX" sz="2200" dirty="0" smtClean="0"/>
              <a:t>para utilizar el transporte </a:t>
            </a:r>
            <a:r>
              <a:rPr lang="es-MX" sz="2200" dirty="0"/>
              <a:t>público.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079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946DFD-7216-574A-B1E3-885E3FAE8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DB4DD5-BBDB-A049-81ED-ABF942FD891E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5542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RESULTADOS OBTENIDOS Y SU IMPACTO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61164" y="2724150"/>
            <a:ext cx="7232072" cy="3218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Con la implementación de este proyecto se </a:t>
            </a:r>
            <a:r>
              <a:rPr lang="es-MX" sz="2200" dirty="0" smtClean="0"/>
              <a:t>han </a:t>
            </a:r>
            <a:r>
              <a:rPr lang="es-MX" sz="2200" dirty="0"/>
              <a:t>beneficiado a cerca de 288,000 </a:t>
            </a:r>
            <a:r>
              <a:rPr lang="es-MX" sz="2200" dirty="0" smtClean="0"/>
              <a:t>alumnos, </a:t>
            </a:r>
            <a:r>
              <a:rPr lang="es-MX" sz="2200" dirty="0"/>
              <a:t>al otorgarles una credencial con tecnología </a:t>
            </a:r>
            <a:r>
              <a:rPr lang="es-MX" sz="2200" dirty="0" smtClean="0"/>
              <a:t>que les </a:t>
            </a:r>
            <a:r>
              <a:rPr lang="es-MX" sz="2200" dirty="0"/>
              <a:t>permite consolidar varias credenciales </a:t>
            </a:r>
            <a:r>
              <a:rPr lang="es-MX" sz="2200" dirty="0" smtClean="0"/>
              <a:t>y servicios internos y externos en </a:t>
            </a:r>
            <a:r>
              <a:rPr lang="es-MX" sz="2200" dirty="0"/>
              <a:t>una </a:t>
            </a:r>
            <a:r>
              <a:rPr lang="es-MX" sz="2200" dirty="0" smtClean="0"/>
              <a:t>sola.</a:t>
            </a:r>
            <a:endParaRPr lang="es-MX" sz="2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82" y="1737579"/>
            <a:ext cx="3134245" cy="43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Trámites de tipo “Credencial nueva para primer ingreso”</a:t>
            </a:r>
            <a:endParaRPr lang="en-US" sz="2200" b="1" dirty="0"/>
          </a:p>
        </p:txBody>
      </p:sp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5542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RESULTADOS OBTENIDOS Y SU IMPACTO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339" name="Picture 3" descr="credencial nue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882" y="1624150"/>
            <a:ext cx="9655396" cy="39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085850" y="5734049"/>
            <a:ext cx="8839200" cy="67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b="1" dirty="0" smtClean="0"/>
              <a:t>Trámites de tipo “Reposición de credencial”</a:t>
            </a:r>
            <a:endParaRPr lang="en-US" sz="2200" b="1" dirty="0"/>
          </a:p>
        </p:txBody>
      </p:sp>
      <p:sp>
        <p:nvSpPr>
          <p:cNvPr id="9" name="Shape 85">
            <a:extLst>
              <a:ext uri="{FF2B5EF4-FFF2-40B4-BE49-F238E27FC236}">
                <a16:creationId xmlns:a16="http://schemas.microsoft.com/office/drawing/2014/main" id="{AD3516DA-8FA4-EA49-883A-B20A2A403944}"/>
              </a:ext>
            </a:extLst>
          </p:cNvPr>
          <p:cNvSpPr txBox="1">
            <a:spLocks/>
          </p:cNvSpPr>
          <p:nvPr/>
        </p:nvSpPr>
        <p:spPr>
          <a:xfrm>
            <a:off x="55420" y="705757"/>
            <a:ext cx="6238160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RESULTADOS OBTENIDOS Y SU IMPACTO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2" name="Picture 2" descr="reposicip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494" y="1757362"/>
            <a:ext cx="9982171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88737" y="2729345"/>
            <a:ext cx="7301482" cy="342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200" dirty="0" smtClean="0"/>
              <a:t>La nueva </a:t>
            </a:r>
            <a:r>
              <a:rPr lang="es-MX" sz="2200" b="1" dirty="0" smtClean="0"/>
              <a:t>credencial </a:t>
            </a:r>
            <a:r>
              <a:rPr lang="es-MX" sz="2200" b="1" dirty="0"/>
              <a:t>universitaria inteligente </a:t>
            </a:r>
            <a:r>
              <a:rPr lang="es-MX" sz="2200" dirty="0" smtClean="0"/>
              <a:t>permite a cada alumno de la institución </a:t>
            </a:r>
            <a:r>
              <a:rPr lang="es-MX" sz="2200" dirty="0"/>
              <a:t>acceder a distintos servicios internos y </a:t>
            </a:r>
            <a:r>
              <a:rPr lang="es-MX" sz="2200" dirty="0" smtClean="0"/>
              <a:t>externos, con un diseño seguro y de  fácil uso. Emplea  tecnología como lo es el </a:t>
            </a:r>
            <a:r>
              <a:rPr lang="es-MX" sz="2200" b="1" dirty="0" smtClean="0"/>
              <a:t>RFID </a:t>
            </a:r>
            <a:r>
              <a:rPr lang="es-MX" sz="2200" dirty="0" smtClean="0"/>
              <a:t>y un </a:t>
            </a:r>
            <a:r>
              <a:rPr lang="es-MX" sz="2200" b="1" dirty="0" smtClean="0"/>
              <a:t>identificador único</a:t>
            </a:r>
            <a:r>
              <a:rPr lang="es-MX" sz="2200" dirty="0" smtClean="0"/>
              <a:t>.</a:t>
            </a:r>
            <a:endParaRPr lang="en-US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B4C672-EB78-BE40-BFB7-6A46F83B2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418053" y="696363"/>
            <a:ext cx="4411248" cy="6961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C818C64-DCC5-A445-A42E-7EBF91675B38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F596A222-822D-034D-8F3B-B3AE33FA67D5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4498232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INTRODUCCIÓN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23" y="1838174"/>
            <a:ext cx="3681046" cy="35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67078E-6FEA-4F63-80EE-387D05E8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104" y="4463359"/>
            <a:ext cx="8515350" cy="16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415385" y="2667000"/>
            <a:ext cx="7239251" cy="3224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/>
              <a:t>L</a:t>
            </a:r>
            <a:r>
              <a:rPr lang="es-MX" sz="2200" dirty="0" smtClean="0"/>
              <a:t>as </a:t>
            </a:r>
            <a:r>
              <a:rPr lang="es-MX" sz="2200" dirty="0"/>
              <a:t>credenciales </a:t>
            </a:r>
            <a:r>
              <a:rPr lang="es-MX" sz="2200" dirty="0" smtClean="0"/>
              <a:t>que se otorgaban anteriormente </a:t>
            </a:r>
            <a:r>
              <a:rPr lang="es-MX" sz="2200" dirty="0"/>
              <a:t>contaban con </a:t>
            </a:r>
            <a:r>
              <a:rPr lang="es-MX" sz="2200" dirty="0" smtClean="0"/>
              <a:t>diseño </a:t>
            </a:r>
            <a:r>
              <a:rPr lang="es-MX" sz="2200" dirty="0"/>
              <a:t>y formato lanzado hace 13 años aproximadamente, </a:t>
            </a:r>
            <a:r>
              <a:rPr lang="es-MX" sz="2200" dirty="0" smtClean="0"/>
              <a:t>permitía </a:t>
            </a:r>
            <a:r>
              <a:rPr lang="es-MX" sz="2200" dirty="0"/>
              <a:t>identificación visual, </a:t>
            </a:r>
            <a:r>
              <a:rPr lang="es-MX" sz="2200" dirty="0" smtClean="0"/>
              <a:t>sin embargo, no </a:t>
            </a:r>
            <a:r>
              <a:rPr lang="es-MX" sz="2200" dirty="0"/>
              <a:t>disponían de mecanismos de seguridad para validar su autenticidad o </a:t>
            </a:r>
            <a:r>
              <a:rPr lang="es-MX" sz="2200" dirty="0" smtClean="0"/>
              <a:t>tecnología </a:t>
            </a:r>
            <a:r>
              <a:rPr lang="es-MX" sz="2200" dirty="0"/>
              <a:t>para vincularse con otros servicios.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FAEF36C-E864-D643-9B87-73B5E1D925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65" y="826696"/>
            <a:ext cx="4357971" cy="57871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35CEC3-ADC6-F14F-85A8-3A177349F2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418053" y="696363"/>
            <a:ext cx="4411248" cy="69617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553429B-5564-544A-A26B-76A3477E7720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Shape 85">
            <a:extLst>
              <a:ext uri="{FF2B5EF4-FFF2-40B4-BE49-F238E27FC236}">
                <a16:creationId xmlns:a16="http://schemas.microsoft.com/office/drawing/2014/main" id="{28F81563-6F8D-B14F-885C-48D304757B4B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4498232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PROBLEMÁTICA Y CONTEXTO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2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3DE2A7-0E0D-E844-A4CD-97CEB362F0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2046" y="1493315"/>
            <a:ext cx="5031968" cy="4719600"/>
          </a:xfrm>
          <a:prstGeom prst="rect">
            <a:avLst/>
          </a:prstGeom>
        </p:spPr>
      </p:pic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322618" y="3047999"/>
            <a:ext cx="7509164" cy="3281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/>
              <a:t>“Fortalecimiento de la gestión y gobernanza universitarias”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s-MX" sz="2200" dirty="0"/>
              <a:t> </a:t>
            </a:r>
            <a:endParaRPr lang="en-US" sz="2200" dirty="0"/>
          </a:p>
          <a:p>
            <a:r>
              <a:rPr lang="es-MX" sz="2200" dirty="0"/>
              <a:t>“Sustentabilidad con trasparencia y rendición de cuentas” </a:t>
            </a:r>
            <a:endParaRPr lang="en-US" sz="2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38A95E-3933-DC4D-AFFB-438AC8B53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418053" y="696363"/>
            <a:ext cx="4411248" cy="69617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BE65F4-FADC-EE4A-A5E8-ED35104603C0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Shape 85">
            <a:extLst>
              <a:ext uri="{FF2B5EF4-FFF2-40B4-BE49-F238E27FC236}">
                <a16:creationId xmlns:a16="http://schemas.microsoft.com/office/drawing/2014/main" id="{2D6D0FFF-DB87-3C42-9417-2735B4F0BCEB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4498232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0223" y="844831"/>
            <a:ext cx="3890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PROBLEMÁTICA Y CONTEXTO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5829300" y="1493315"/>
            <a:ext cx="6154881" cy="84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MX" sz="2200" b="1" dirty="0" smtClean="0"/>
              <a:t>Eje estratégico “Gestión y Gobierno”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099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FB2D53C4-9EDE-4B2B-A4D2-315D6CE254F1}"/>
              </a:ext>
            </a:extLst>
          </p:cNvPr>
          <p:cNvSpPr txBox="1">
            <a:spLocks/>
          </p:cNvSpPr>
          <p:nvPr/>
        </p:nvSpPr>
        <p:spPr>
          <a:xfrm>
            <a:off x="4514850" y="2590801"/>
            <a:ext cx="7124700" cy="3738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 smtClean="0"/>
              <a:t>Diseño </a:t>
            </a:r>
            <a:r>
              <a:rPr lang="es-MX" sz="2200" dirty="0"/>
              <a:t>de la nueva credencial universitaria estableciendo los datos de impresión y características </a:t>
            </a:r>
            <a:r>
              <a:rPr lang="es-MX" sz="2200" dirty="0" smtClean="0"/>
              <a:t>visuales. Adquisición </a:t>
            </a:r>
            <a:r>
              <a:rPr lang="es-MX" sz="2200" dirty="0"/>
              <a:t>de equipamiento para la personalización de las mismas, </a:t>
            </a:r>
            <a:r>
              <a:rPr lang="es-MX" sz="2200" dirty="0" smtClean="0"/>
              <a:t>y creación del nuevo Sistema de Credencialización Universitaria, así como la adecuación al Sistema de Ventanilla Única de Servicios.</a:t>
            </a:r>
            <a:endParaRPr lang="en-US" sz="2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38A95E-3933-DC4D-AFFB-438AC8B53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418053" y="696363"/>
            <a:ext cx="4411248" cy="69617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BE65F4-FADC-EE4A-A5E8-ED35104603C0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Shape 85">
            <a:extLst>
              <a:ext uri="{FF2B5EF4-FFF2-40B4-BE49-F238E27FC236}">
                <a16:creationId xmlns:a16="http://schemas.microsoft.com/office/drawing/2014/main" id="{2D6D0FFF-DB87-3C42-9417-2735B4F0BCEB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4498232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528" y="900251"/>
            <a:ext cx="4693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SOLUCIÓN TECNOLÓGICA IMPLEMENTADA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15" y="2590801"/>
            <a:ext cx="3541260" cy="2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573575" y="2840181"/>
            <a:ext cx="10870279" cy="2998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es-MX" sz="2200" dirty="0" smtClean="0"/>
              <a:t>Uno de los principales objetivos del proyecto es la consolidación de múltiples servicios de deferentes credenciales en una sola, es por ello que, en colaboración con la </a:t>
            </a:r>
            <a:r>
              <a:rPr lang="es-MX" sz="2200" dirty="0"/>
              <a:t>Secretaria de Transporte del </a:t>
            </a:r>
            <a:r>
              <a:rPr lang="es-MX" sz="2200" dirty="0" smtClean="0"/>
              <a:t>Estado se determinó </a:t>
            </a:r>
            <a:r>
              <a:rPr lang="es-MX" sz="2200" dirty="0"/>
              <a:t>el tipo de tecnologías que debían </a:t>
            </a:r>
            <a:r>
              <a:rPr lang="es-MX" sz="2200" dirty="0" smtClean="0"/>
              <a:t>usar las </a:t>
            </a:r>
            <a:r>
              <a:rPr lang="es-MX" sz="2200" dirty="0"/>
              <a:t>credenciales para que estas fueran compatibles con el </a:t>
            </a:r>
            <a:r>
              <a:rPr lang="es-MX" sz="2200" dirty="0" smtClean="0"/>
              <a:t>sistema </a:t>
            </a:r>
            <a:r>
              <a:rPr lang="es-MX" sz="2200" dirty="0"/>
              <a:t>de </a:t>
            </a:r>
            <a:r>
              <a:rPr lang="es-MX" sz="2200" dirty="0" smtClean="0"/>
              <a:t>trasporte</a:t>
            </a:r>
            <a:r>
              <a:rPr lang="es-MX" sz="2200" dirty="0"/>
              <a:t> </a:t>
            </a:r>
            <a:r>
              <a:rPr lang="es-MX" sz="2200" dirty="0" smtClean="0"/>
              <a:t>público.</a:t>
            </a:r>
            <a:endParaRPr lang="en-US" sz="2200" dirty="0"/>
          </a:p>
          <a:p>
            <a:pPr algn="just">
              <a:lnSpc>
                <a:spcPts val="3000"/>
              </a:lnSpc>
            </a:pPr>
            <a:endParaRPr lang="en-US" sz="2200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09C2F80B-FE52-8F4B-91F6-828E645E7F19}"/>
              </a:ext>
            </a:extLst>
          </p:cNvPr>
          <p:cNvSpPr/>
          <p:nvPr/>
        </p:nvSpPr>
        <p:spPr>
          <a:xfrm>
            <a:off x="-20222" y="826696"/>
            <a:ext cx="2329973" cy="515485"/>
          </a:xfrm>
          <a:prstGeom prst="rect">
            <a:avLst/>
          </a:prstGeom>
          <a:solidFill>
            <a:srgbClr val="1E41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0" y="714632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CREDENCIAL UNIVERSITARIA Y EL TRANSPORTE</a:t>
            </a:r>
            <a:endParaRPr lang="en-GB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49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>
                <a:solidFill>
                  <a:schemeClr val="bg1"/>
                </a:solidFill>
                <a:latin typeface="+mn-lt"/>
              </a:rPr>
              <a:t>VENTANILLA ÚNICA DE SERVICIOS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952500" y="2286001"/>
            <a:ext cx="10115550" cy="3552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000"/>
              </a:lnSpc>
            </a:pPr>
            <a:r>
              <a:rPr lang="es-MX" sz="2200" dirty="0" smtClean="0"/>
              <a:t>Por las características y cantidad de estudiantes de la Universidad, se decidió realizar la solicitud de la nueva credencial es el Sistema de Ventanilla Virtual como parte de la estrategia de distribución</a:t>
            </a:r>
          </a:p>
          <a:p>
            <a:pPr algn="just">
              <a:lnSpc>
                <a:spcPts val="3000"/>
              </a:lnSpc>
            </a:pPr>
            <a:r>
              <a:rPr lang="es-MX" sz="2200" dirty="0" smtClean="0"/>
              <a:t>Fue necesario incluir dos </a:t>
            </a:r>
            <a:r>
              <a:rPr lang="es-MX" sz="2200" dirty="0"/>
              <a:t>nuevos tipos de trámite “Credencial nueva para primer ingreso” y “Reposición de credencial” para realizar la solicitud, así como un listado de validaciones </a:t>
            </a:r>
            <a:r>
              <a:rPr lang="es-MX" sz="2200" dirty="0" smtClean="0"/>
              <a:t>predefinidas</a:t>
            </a:r>
            <a:endParaRPr lang="es-MX" sz="2200" dirty="0"/>
          </a:p>
          <a:p>
            <a:pPr algn="just">
              <a:lnSpc>
                <a:spcPts val="3000"/>
              </a:lnSpc>
            </a:pPr>
            <a:r>
              <a:rPr lang="es-MX" sz="2200" dirty="0" smtClean="0"/>
              <a:t>Dada la relevancia de la credencia, se </a:t>
            </a:r>
            <a:r>
              <a:rPr lang="es-MX" sz="2200" dirty="0"/>
              <a:t>requirió mantener la </a:t>
            </a:r>
            <a:r>
              <a:rPr lang="es-MX" sz="2200" dirty="0" smtClean="0"/>
              <a:t>trazabilidad </a:t>
            </a:r>
            <a:r>
              <a:rPr lang="es-MX" sz="2200" dirty="0"/>
              <a:t>e histórico de los </a:t>
            </a:r>
            <a:r>
              <a:rPr lang="es-MX" sz="2200" dirty="0" smtClean="0"/>
              <a:t>trámites, cuidando la carga de </a:t>
            </a:r>
            <a:r>
              <a:rPr lang="es-MX" sz="2200" dirty="0"/>
              <a:t>aranceles institucionales </a:t>
            </a:r>
            <a:r>
              <a:rPr lang="es-MX" sz="2200" dirty="0" smtClean="0"/>
              <a:t>y su respectiva validación </a:t>
            </a:r>
            <a:r>
              <a:rPr lang="es-MX" sz="2200" dirty="0"/>
              <a:t>de </a:t>
            </a:r>
            <a:r>
              <a:rPr lang="es-MX" sz="2200" dirty="0" smtClean="0"/>
              <a:t>los pagos recibidos</a:t>
            </a:r>
            <a:endParaRPr lang="es-MX" sz="2200" dirty="0"/>
          </a:p>
          <a:p>
            <a:pPr algn="just">
              <a:lnSpc>
                <a:spcPts val="3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1637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1" y="696363"/>
            <a:ext cx="4933950" cy="6961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9D48A2-885D-2A4A-88AE-75CE78F2B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548"/>
          <a:stretch/>
        </p:blipFill>
        <p:spPr>
          <a:xfrm>
            <a:off x="2264605" y="696363"/>
            <a:ext cx="4411248" cy="696174"/>
          </a:xfrm>
          <a:prstGeom prst="rect">
            <a:avLst/>
          </a:prstGeom>
        </p:spPr>
      </p:pic>
      <p:sp>
        <p:nvSpPr>
          <p:cNvPr id="31" name="Shape 85">
            <a:extLst>
              <a:ext uri="{FF2B5EF4-FFF2-40B4-BE49-F238E27FC236}">
                <a16:creationId xmlns:a16="http://schemas.microsoft.com/office/drawing/2014/main" id="{567EE16F-A3EA-0244-8FF0-447A321A290E}"/>
              </a:ext>
            </a:extLst>
          </p:cNvPr>
          <p:cNvSpPr txBox="1">
            <a:spLocks/>
          </p:cNvSpPr>
          <p:nvPr/>
        </p:nvSpPr>
        <p:spPr>
          <a:xfrm>
            <a:off x="170223" y="706363"/>
            <a:ext cx="5541464" cy="72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SISTEMA DE CREDENCIALIZACIÓN UNIVERSITARIA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E9161543-8A4D-4A94-95F5-3AC5D5124D8C}"/>
              </a:ext>
            </a:extLst>
          </p:cNvPr>
          <p:cNvSpPr txBox="1">
            <a:spLocks/>
          </p:cNvSpPr>
          <p:nvPr/>
        </p:nvSpPr>
        <p:spPr>
          <a:xfrm>
            <a:off x="1428750" y="2000251"/>
            <a:ext cx="8839200" cy="3552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MX" sz="2200" dirty="0" smtClean="0"/>
              <a:t>El sistema encargado de procesar las solicitudes y generar la impresión de las credenciales, se desarrolló cuidando los siguientes aspectos:</a:t>
            </a:r>
          </a:p>
          <a:p>
            <a:pPr lvl="0" algn="just"/>
            <a:r>
              <a:rPr lang="es-MX" sz="2200" dirty="0" smtClean="0"/>
              <a:t>Autenticación </a:t>
            </a:r>
            <a:r>
              <a:rPr lang="es-MX" sz="2200" dirty="0"/>
              <a:t>bajo esquema de seguridad</a:t>
            </a:r>
            <a:endParaRPr lang="en-US" sz="2200" dirty="0"/>
          </a:p>
          <a:p>
            <a:pPr lvl="0" algn="just"/>
            <a:r>
              <a:rPr lang="es-MX" sz="2200" dirty="0"/>
              <a:t>Listado de trámites pendientes de atender</a:t>
            </a:r>
            <a:endParaRPr lang="en-US" sz="2200" dirty="0"/>
          </a:p>
          <a:p>
            <a:pPr lvl="0" algn="just"/>
            <a:r>
              <a:rPr lang="es-MX" sz="2200" dirty="0"/>
              <a:t>Pre visualización de las credenciales para ser autorizadas o rechazadas</a:t>
            </a:r>
            <a:endParaRPr lang="en-US" sz="2200" dirty="0"/>
          </a:p>
          <a:p>
            <a:pPr lvl="0" algn="just"/>
            <a:r>
              <a:rPr lang="es-MX" sz="2200" dirty="0"/>
              <a:t>Mensajes de </a:t>
            </a:r>
            <a:r>
              <a:rPr lang="es-MX" sz="2200" dirty="0" smtClean="0"/>
              <a:t>confirmación, </a:t>
            </a:r>
            <a:r>
              <a:rPr lang="es-MX" sz="2200" dirty="0"/>
              <a:t>resumen de los trámites autorizados y rechazados</a:t>
            </a:r>
            <a:endParaRPr lang="en-US" sz="2200" dirty="0"/>
          </a:p>
          <a:p>
            <a:pPr lvl="0" algn="just"/>
            <a:r>
              <a:rPr lang="es-MX" sz="2200" dirty="0"/>
              <a:t>Aplicativo de escritorio para la impresión, relación de listado para </a:t>
            </a:r>
            <a:r>
              <a:rPr lang="es-MX" sz="2200" dirty="0" smtClean="0"/>
              <a:t>vinculación a base de datos e </a:t>
            </a:r>
            <a:r>
              <a:rPr lang="es-MX" sz="2200" dirty="0"/>
              <a:t>impresión por </a:t>
            </a:r>
            <a:r>
              <a:rPr lang="es-MX" sz="2200" dirty="0" smtClean="0"/>
              <a:t>excepción</a:t>
            </a:r>
            <a:endParaRPr lang="en-US" sz="2200" dirty="0"/>
          </a:p>
          <a:p>
            <a:pPr lvl="0" algn="just"/>
            <a:r>
              <a:rPr lang="es-MX" sz="2200" dirty="0"/>
              <a:t>Soporte para impresión a dos modelos diferentes de </a:t>
            </a:r>
            <a:r>
              <a:rPr lang="es-MX" sz="2200" dirty="0" smtClean="0"/>
              <a:t>impresora</a:t>
            </a:r>
            <a:endParaRPr lang="en-US" sz="2200" dirty="0"/>
          </a:p>
          <a:p>
            <a:pPr lvl="0" algn="just"/>
            <a:r>
              <a:rPr lang="es-MX" sz="2200" dirty="0"/>
              <a:t>Módulo para la cancelación de credenciales</a:t>
            </a:r>
            <a:endParaRPr lang="en-US" sz="2200" dirty="0"/>
          </a:p>
          <a:p>
            <a:pPr algn="just">
              <a:lnSpc>
                <a:spcPts val="3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40781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9523</TotalTime>
  <Words>867</Words>
  <Application>Microsoft Office PowerPoint</Application>
  <PresentationFormat>Panorámica</PresentationFormat>
  <Paragraphs>72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Bahnschrift Light Condensed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David</cp:lastModifiedBy>
  <cp:revision>214</cp:revision>
  <dcterms:created xsi:type="dcterms:W3CDTF">2018-07-23T13:22:14Z</dcterms:created>
  <dcterms:modified xsi:type="dcterms:W3CDTF">2019-09-03T15:50:03Z</dcterms:modified>
</cp:coreProperties>
</file>