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3"/>
  </p:notesMasterIdLst>
  <p:sldIdLst>
    <p:sldId id="256" r:id="rId2"/>
    <p:sldId id="259" r:id="rId3"/>
    <p:sldId id="260" r:id="rId4"/>
    <p:sldId id="287" r:id="rId5"/>
    <p:sldId id="263" r:id="rId6"/>
    <p:sldId id="264" r:id="rId7"/>
    <p:sldId id="268" r:id="rId8"/>
    <p:sldId id="270" r:id="rId9"/>
    <p:sldId id="271" r:id="rId10"/>
    <p:sldId id="272" r:id="rId11"/>
    <p:sldId id="273" r:id="rId12"/>
    <p:sldId id="274" r:id="rId13"/>
    <p:sldId id="275" r:id="rId14"/>
    <p:sldId id="276" r:id="rId15"/>
    <p:sldId id="278" r:id="rId16"/>
    <p:sldId id="282" r:id="rId17"/>
    <p:sldId id="279" r:id="rId18"/>
    <p:sldId id="283" r:id="rId19"/>
    <p:sldId id="284" r:id="rId20"/>
    <p:sldId id="285" r:id="rId21"/>
    <p:sldId id="286" r:id="rId22"/>
  </p:sldIdLst>
  <p:sldSz cx="9144000" cy="5143500" type="screen16x9"/>
  <p:notesSz cx="6858000" cy="9144000"/>
  <p:embeddedFontLst>
    <p:embeddedFont>
      <p:font typeface="Old Standard TT" panose="020B0604020202020204" charset="0"/>
      <p:regular r:id="rId24"/>
      <p:bold r:id="rId25"/>
      <p: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4F4B5F-FFE2-48A3-9E08-AE2E26D9392C}">
  <a:tblStyle styleId="{D34F4B5F-FFE2-48A3-9E08-AE2E26D9392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421" autoAdjust="0"/>
  </p:normalViewPr>
  <p:slideViewPr>
    <p:cSldViewPr snapToGrid="0">
      <p:cViewPr varScale="1">
        <p:scale>
          <a:sx n="133" d="100"/>
          <a:sy n="133" d="100"/>
        </p:scale>
        <p:origin x="984" y="114"/>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792389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c6f90357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c6f90357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6040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6f8e2450c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6f8e2450c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986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6f8e2450c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6f8e2450c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456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6f8e2450c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6f8e2450c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3328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6f8e2450c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56f8e2450c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878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7039b82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7039b82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501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73ed2f6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73ed2f6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796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73ed2f6d7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73ed2f6d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1457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6f8e2450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6f8e2450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017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4da3bd5692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4da3bd569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318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56f8e2450c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56f8e2450c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638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4da3bd569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4da3bd569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4310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6f8e2450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6f8e2450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13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4e4d5fcd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4e4d5fcd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8644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da3bd569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4da3bd569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s" dirty="0"/>
              <a:t>Debido al creciente número de usuarios con acceso a internet es necesario la migración de Juglar a alguna tecnología web que facilite el acceso a más usuarios.</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s" dirty="0"/>
              <a:t>La eficiencia de IBM Storyboard está comprobada ya que permite crear animaciones interactivas de manera más completa permitiendo la edición de elementos multimedia, además de que era fácil de aprender y utilizar. Por ello es necesario su actualizacion a alguna tecnología web para que este siga siendo útil.</a:t>
            </a:r>
            <a:endParaRPr dirty="0"/>
          </a:p>
          <a:p>
            <a:pPr marL="457200" lvl="0" indent="-317500" algn="l" rtl="0">
              <a:spcBef>
                <a:spcPts val="0"/>
              </a:spcBef>
              <a:spcAft>
                <a:spcPts val="0"/>
              </a:spcAft>
              <a:buSzPts val="1400"/>
              <a:buChar char="●"/>
            </a:pPr>
            <a:r>
              <a:rPr lang="es-ES" dirty="0" smtClean="0"/>
              <a:t>Actualmente existen herramientas de autoría que nos permiten realizar animaciones multimedia pero muchas de ellas suelen ser complicados para personas que no cuentan con la experiencia necesaria para su uso. (Animación utilizando línea de tiempo o que requieren </a:t>
            </a:r>
            <a:r>
              <a:rPr lang="es-ES" dirty="0" err="1" smtClean="0"/>
              <a:t>lideas</a:t>
            </a:r>
            <a:r>
              <a:rPr lang="es-ES" dirty="0" smtClean="0"/>
              <a:t> de código para poder funcionar).</a:t>
            </a:r>
          </a:p>
          <a:p>
            <a:pPr marL="0" lvl="0" indent="0" algn="l" rtl="0">
              <a:spcBef>
                <a:spcPts val="0"/>
              </a:spcBef>
              <a:spcAft>
                <a:spcPts val="0"/>
              </a:spcAft>
              <a:buNone/>
            </a:pPr>
            <a:endParaRPr lang="es-ES" dirty="0" smtClean="0"/>
          </a:p>
          <a:p>
            <a:pPr marL="457200" lvl="0" indent="0" algn="l" rtl="0">
              <a:spcBef>
                <a:spcPts val="0"/>
              </a:spcBef>
              <a:spcAft>
                <a:spcPts val="0"/>
              </a:spcAft>
              <a:buNone/>
            </a:pPr>
            <a:endParaRPr dirty="0"/>
          </a:p>
        </p:txBody>
      </p:sp>
    </p:spTree>
    <p:extLst>
      <p:ext uri="{BB962C8B-B14F-4D97-AF65-F5344CB8AC3E}">
        <p14:creationId xmlns:p14="http://schemas.microsoft.com/office/powerpoint/2010/main" val="3098123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6f8e2450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6f8e2450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sus fue creado por john brooke en 1986</a:t>
            </a:r>
            <a:endParaRPr/>
          </a:p>
        </p:txBody>
      </p:sp>
    </p:spTree>
    <p:extLst>
      <p:ext uri="{BB962C8B-B14F-4D97-AF65-F5344CB8AC3E}">
        <p14:creationId xmlns:p14="http://schemas.microsoft.com/office/powerpoint/2010/main" val="1072450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6f8e2450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6f8e2450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sus fue creado por john brooke en 1986</a:t>
            </a:r>
            <a:endParaRPr/>
          </a:p>
        </p:txBody>
      </p:sp>
    </p:spTree>
    <p:extLst>
      <p:ext uri="{BB962C8B-B14F-4D97-AF65-F5344CB8AC3E}">
        <p14:creationId xmlns:p14="http://schemas.microsoft.com/office/powerpoint/2010/main" val="346016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6f8e2450c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6f8e2450c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348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6f8e2450c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6f8e2450c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2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6f8e2450c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6f8e2450c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5663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6f8e2450c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6f8e2450c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505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png"/><Relationship Id="rId7"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3600" i="1"/>
              <a:t>Juglar Web:</a:t>
            </a:r>
            <a:endParaRPr sz="3600" i="1"/>
          </a:p>
        </p:txBody>
      </p:sp>
      <p:sp>
        <p:nvSpPr>
          <p:cNvPr id="60" name="Google Shape;60;p1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r>
              <a:rPr lang="es-MX" sz="1800" dirty="0"/>
              <a:t>Módulo de programación visual y motor de visualización para la creación de multimedia educativa interactiva y el desarrollo del pensamiento computacional</a:t>
            </a:r>
            <a:endParaRPr sz="1800" dirty="0"/>
          </a:p>
        </p:txBody>
      </p:sp>
      <p:sp>
        <p:nvSpPr>
          <p:cNvPr id="61" name="Google Shape;61;p13"/>
          <p:cNvSpPr txBox="1">
            <a:spLocks noGrp="1"/>
          </p:cNvSpPr>
          <p:nvPr>
            <p:ph type="body" idx="2"/>
          </p:nvPr>
        </p:nvSpPr>
        <p:spPr>
          <a:xfrm>
            <a:off x="4499625" y="544200"/>
            <a:ext cx="4310100" cy="3695100"/>
          </a:xfrm>
          <a:prstGeom prst="rect">
            <a:avLst/>
          </a:prstGeom>
        </p:spPr>
        <p:txBody>
          <a:bodyPr spcFirstLastPara="1" wrap="square" lIns="91425" tIns="91425" rIns="91425" bIns="91425" anchor="ctr" anchorCtr="0">
            <a:noAutofit/>
          </a:bodyPr>
          <a:lstStyle/>
          <a:p>
            <a:pPr marL="457200" lvl="0" indent="0" algn="l" rtl="0">
              <a:lnSpc>
                <a:spcPct val="100000"/>
              </a:lnSpc>
              <a:spcBef>
                <a:spcPts val="0"/>
              </a:spcBef>
              <a:spcAft>
                <a:spcPts val="0"/>
              </a:spcAft>
              <a:buNone/>
            </a:pPr>
            <a:endParaRPr sz="1600" dirty="0"/>
          </a:p>
          <a:p>
            <a:pPr marL="457200" lvl="0" indent="0" algn="l" rtl="0">
              <a:lnSpc>
                <a:spcPct val="100000"/>
              </a:lnSpc>
              <a:spcBef>
                <a:spcPts val="1600"/>
              </a:spcBef>
              <a:spcAft>
                <a:spcPts val="0"/>
              </a:spcAft>
              <a:buNone/>
            </a:pPr>
            <a:endParaRPr sz="1600" dirty="0"/>
          </a:p>
          <a:p>
            <a:pPr marL="0" lvl="0" indent="0" algn="l" rtl="0">
              <a:lnSpc>
                <a:spcPct val="100000"/>
              </a:lnSpc>
              <a:spcBef>
                <a:spcPts val="1600"/>
              </a:spcBef>
              <a:spcAft>
                <a:spcPts val="0"/>
              </a:spcAft>
              <a:buNone/>
            </a:pPr>
            <a:endParaRPr sz="1600" dirty="0"/>
          </a:p>
          <a:p>
            <a:pPr lvl="0" indent="0">
              <a:lnSpc>
                <a:spcPct val="100000"/>
              </a:lnSpc>
              <a:spcBef>
                <a:spcPts val="1600"/>
              </a:spcBef>
              <a:buNone/>
            </a:pPr>
            <a:r>
              <a:rPr lang="es-MX" sz="1600" dirty="0"/>
              <a:t>José Enrique Álvarez </a:t>
            </a:r>
            <a:r>
              <a:rPr lang="es-MX" sz="1600" dirty="0" smtClean="0"/>
              <a:t>Estrada, </a:t>
            </a:r>
          </a:p>
          <a:p>
            <a:pPr lvl="0" indent="0">
              <a:lnSpc>
                <a:spcPct val="100000"/>
              </a:lnSpc>
              <a:spcBef>
                <a:spcPts val="1600"/>
              </a:spcBef>
              <a:buNone/>
            </a:pPr>
            <a:r>
              <a:rPr lang="es-MX" sz="1600" dirty="0" smtClean="0"/>
              <a:t>Nancy </a:t>
            </a:r>
            <a:r>
              <a:rPr lang="es-MX" sz="1600" dirty="0"/>
              <a:t>Aguas </a:t>
            </a:r>
            <a:r>
              <a:rPr lang="es-MX" sz="1600" dirty="0" smtClean="0"/>
              <a:t>García, </a:t>
            </a:r>
          </a:p>
          <a:p>
            <a:pPr lvl="0" indent="0">
              <a:lnSpc>
                <a:spcPct val="100000"/>
              </a:lnSpc>
              <a:spcBef>
                <a:spcPts val="1600"/>
              </a:spcBef>
              <a:buNone/>
            </a:pPr>
            <a:r>
              <a:rPr lang="es-MX" sz="1600" dirty="0" smtClean="0"/>
              <a:t>Carlos </a:t>
            </a:r>
            <a:r>
              <a:rPr lang="es-MX" sz="1600" dirty="0"/>
              <a:t>Enrique Hoy </a:t>
            </a:r>
            <a:r>
              <a:rPr lang="es-MX" sz="1600" dirty="0" smtClean="0"/>
              <a:t>Chi, </a:t>
            </a:r>
          </a:p>
          <a:p>
            <a:pPr lvl="0" indent="0">
              <a:lnSpc>
                <a:spcPct val="100000"/>
              </a:lnSpc>
              <a:spcBef>
                <a:spcPts val="1600"/>
              </a:spcBef>
              <a:buNone/>
            </a:pPr>
            <a:r>
              <a:rPr lang="es-MX" sz="1600" dirty="0" smtClean="0"/>
              <a:t>Daniel </a:t>
            </a:r>
            <a:r>
              <a:rPr lang="es-MX" sz="1600" dirty="0"/>
              <a:t>Maximiliano </a:t>
            </a:r>
            <a:r>
              <a:rPr lang="es-MX" sz="1600" dirty="0" err="1"/>
              <a:t>Dzul</a:t>
            </a:r>
            <a:r>
              <a:rPr lang="es-MX" sz="1600" dirty="0"/>
              <a:t> </a:t>
            </a:r>
            <a:r>
              <a:rPr lang="es-MX" sz="1600" dirty="0" smtClean="0"/>
              <a:t>Tun</a:t>
            </a:r>
            <a:endParaRPr lang="es-MX" sz="1600" dirty="0"/>
          </a:p>
          <a:p>
            <a:pPr lvl="0" indent="0">
              <a:lnSpc>
                <a:spcPct val="100000"/>
              </a:lnSpc>
              <a:spcBef>
                <a:spcPts val="1600"/>
              </a:spcBef>
              <a:buNone/>
            </a:pPr>
            <a:endParaRPr lang="es-MX" sz="1600" dirty="0"/>
          </a:p>
          <a:p>
            <a:pPr lvl="0" indent="0">
              <a:lnSpc>
                <a:spcPct val="100000"/>
              </a:lnSpc>
              <a:spcBef>
                <a:spcPts val="1600"/>
              </a:spcBef>
              <a:buNone/>
            </a:pPr>
            <a:endParaRPr lang="es-MX" sz="1600" dirty="0"/>
          </a:p>
          <a:p>
            <a:pPr lvl="0" indent="0">
              <a:lnSpc>
                <a:spcPct val="100000"/>
              </a:lnSpc>
              <a:spcBef>
                <a:spcPts val="1600"/>
              </a:spcBef>
              <a:buNone/>
            </a:pPr>
            <a:r>
              <a:rPr lang="es-MX" sz="1600" dirty="0"/>
              <a:t>Universidad del Caribe, </a:t>
            </a:r>
            <a:endParaRPr lang="es-MX" sz="1600" dirty="0" smtClean="0"/>
          </a:p>
          <a:p>
            <a:pPr lvl="0" indent="0">
              <a:lnSpc>
                <a:spcPct val="100000"/>
              </a:lnSpc>
              <a:spcBef>
                <a:spcPts val="1600"/>
              </a:spcBef>
              <a:buNone/>
            </a:pPr>
            <a:r>
              <a:rPr lang="es-MX" sz="1600" dirty="0" smtClean="0"/>
              <a:t>Coordinación </a:t>
            </a:r>
            <a:r>
              <a:rPr lang="es-MX" sz="1600" dirty="0"/>
              <a:t>de Ingeniería en Telemática</a:t>
            </a:r>
          </a:p>
          <a:p>
            <a:pPr marL="457200" lvl="0" indent="0" algn="l" rtl="0">
              <a:spcBef>
                <a:spcPts val="1600"/>
              </a:spcBef>
              <a:spcAft>
                <a:spcPts val="1600"/>
              </a:spcAft>
              <a:buNone/>
            </a:pPr>
            <a:endParaRPr sz="2000" dirty="0"/>
          </a:p>
        </p:txBody>
      </p:sp>
      <p:pic>
        <p:nvPicPr>
          <p:cNvPr id="62" name="Google Shape;62;p13"/>
          <p:cNvPicPr preferRelativeResize="0"/>
          <p:nvPr/>
        </p:nvPicPr>
        <p:blipFill>
          <a:blip r:embed="rId3">
            <a:alphaModFix/>
          </a:blip>
          <a:stretch>
            <a:fillRect/>
          </a:stretch>
        </p:blipFill>
        <p:spPr>
          <a:xfrm>
            <a:off x="1031513" y="412825"/>
            <a:ext cx="2513175" cy="1068100"/>
          </a:xfrm>
          <a:prstGeom prst="rect">
            <a:avLst/>
          </a:prstGeom>
          <a:noFill/>
          <a:ln>
            <a:noFill/>
          </a:ln>
        </p:spPr>
      </p:pic>
      <p:sp>
        <p:nvSpPr>
          <p:cNvPr id="63" name="Google Shape;6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Producto Final</a:t>
            </a:r>
            <a:endParaRPr/>
          </a:p>
        </p:txBody>
      </p:sp>
      <p:sp>
        <p:nvSpPr>
          <p:cNvPr id="226" name="Google Shape;226;p29"/>
          <p:cNvSpPr txBox="1">
            <a:spLocks noGrp="1"/>
          </p:cNvSpPr>
          <p:nvPr>
            <p:ph type="body" idx="1"/>
          </p:nvPr>
        </p:nvSpPr>
        <p:spPr>
          <a:xfrm>
            <a:off x="410175" y="1116875"/>
            <a:ext cx="7611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Módulos desarrollados</a:t>
            </a:r>
            <a:endParaRPr/>
          </a:p>
          <a:p>
            <a:pPr marL="457200" lvl="0" indent="-342900" algn="l" rtl="0">
              <a:spcBef>
                <a:spcPts val="1600"/>
              </a:spcBef>
              <a:spcAft>
                <a:spcPts val="0"/>
              </a:spcAft>
              <a:buSzPts val="1800"/>
              <a:buChar char="❏"/>
            </a:pPr>
            <a:r>
              <a:rPr lang="es"/>
              <a:t>Módulo de programación visual basado en bloques (Story Editor)</a:t>
            </a:r>
            <a:endParaRPr/>
          </a:p>
          <a:p>
            <a:pPr marL="457200" lvl="0" indent="-342900" algn="l" rtl="0">
              <a:spcBef>
                <a:spcPts val="0"/>
              </a:spcBef>
              <a:spcAft>
                <a:spcPts val="0"/>
              </a:spcAft>
              <a:buSzPts val="1800"/>
              <a:buChar char="❏"/>
            </a:pPr>
            <a:r>
              <a:rPr lang="es"/>
              <a:t>Motor de visualización (Story Teller)</a:t>
            </a:r>
            <a:endParaRPr/>
          </a:p>
          <a:p>
            <a:pPr marL="0" lvl="0" indent="0" algn="l" rtl="0">
              <a:spcBef>
                <a:spcPts val="1600"/>
              </a:spcBef>
              <a:spcAft>
                <a:spcPts val="1600"/>
              </a:spcAft>
              <a:buNone/>
            </a:pPr>
            <a:endParaRPr/>
          </a:p>
        </p:txBody>
      </p:sp>
      <p:pic>
        <p:nvPicPr>
          <p:cNvPr id="227" name="Google Shape;227;p29"/>
          <p:cNvPicPr preferRelativeResize="0"/>
          <p:nvPr/>
        </p:nvPicPr>
        <p:blipFill>
          <a:blip r:embed="rId3">
            <a:alphaModFix/>
          </a:blip>
          <a:stretch>
            <a:fillRect/>
          </a:stretch>
        </p:blipFill>
        <p:spPr>
          <a:xfrm>
            <a:off x="7658775" y="0"/>
            <a:ext cx="1485225" cy="514875"/>
          </a:xfrm>
          <a:prstGeom prst="rect">
            <a:avLst/>
          </a:prstGeom>
          <a:noFill/>
          <a:ln>
            <a:noFill/>
          </a:ln>
        </p:spPr>
      </p:pic>
      <p:sp>
        <p:nvSpPr>
          <p:cNvPr id="228" name="Google Shape;22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10</a:t>
            </a:fld>
            <a:endParaRPr/>
          </a:p>
        </p:txBody>
      </p:sp>
      <p:sp>
        <p:nvSpPr>
          <p:cNvPr id="6" name="Rectángulo 5"/>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Módulo de programación visual “Story Editor”</a:t>
            </a:r>
            <a:endParaRPr/>
          </a:p>
        </p:txBody>
      </p:sp>
      <p:pic>
        <p:nvPicPr>
          <p:cNvPr id="234" name="Google Shape;234;p30"/>
          <p:cNvPicPr preferRelativeResize="0"/>
          <p:nvPr/>
        </p:nvPicPr>
        <p:blipFill>
          <a:blip r:embed="rId3">
            <a:alphaModFix/>
          </a:blip>
          <a:stretch>
            <a:fillRect/>
          </a:stretch>
        </p:blipFill>
        <p:spPr>
          <a:xfrm>
            <a:off x="3603300" y="1058225"/>
            <a:ext cx="5114040" cy="3780474"/>
          </a:xfrm>
          <a:prstGeom prst="rect">
            <a:avLst/>
          </a:prstGeom>
          <a:noFill/>
          <a:ln>
            <a:noFill/>
          </a:ln>
        </p:spPr>
      </p:pic>
      <p:sp>
        <p:nvSpPr>
          <p:cNvPr id="235" name="Google Shape;235;p30"/>
          <p:cNvSpPr txBox="1">
            <a:spLocks noGrp="1"/>
          </p:cNvSpPr>
          <p:nvPr>
            <p:ph type="body" idx="1"/>
          </p:nvPr>
        </p:nvSpPr>
        <p:spPr>
          <a:xfrm>
            <a:off x="311700" y="1171600"/>
            <a:ext cx="3139200" cy="3397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s" sz="1600"/>
              <a:t>Diseño de bloques</a:t>
            </a:r>
            <a:endParaRPr sz="1600"/>
          </a:p>
          <a:p>
            <a:pPr marL="457200" lvl="0" indent="-330200" algn="l" rtl="0">
              <a:spcBef>
                <a:spcPts val="0"/>
              </a:spcBef>
              <a:spcAft>
                <a:spcPts val="0"/>
              </a:spcAft>
              <a:buSzPts val="1600"/>
              <a:buChar char="❏"/>
            </a:pPr>
            <a:r>
              <a:rPr lang="es" sz="1600"/>
              <a:t>Listado de comandos</a:t>
            </a:r>
            <a:endParaRPr sz="1600"/>
          </a:p>
          <a:p>
            <a:pPr marL="457200" lvl="0" indent="-330200" algn="l" rtl="0">
              <a:spcBef>
                <a:spcPts val="0"/>
              </a:spcBef>
              <a:spcAft>
                <a:spcPts val="0"/>
              </a:spcAft>
              <a:buSzPts val="1600"/>
              <a:buChar char="❏"/>
            </a:pPr>
            <a:r>
              <a:rPr lang="es" sz="1600"/>
              <a:t>Interacción de bloques con el área de trabajo</a:t>
            </a:r>
            <a:endParaRPr sz="1600"/>
          </a:p>
          <a:p>
            <a:pPr marL="457200" lvl="0" indent="-330200" algn="l" rtl="0">
              <a:spcBef>
                <a:spcPts val="0"/>
              </a:spcBef>
              <a:spcAft>
                <a:spcPts val="0"/>
              </a:spcAft>
              <a:buSzPts val="1600"/>
              <a:buChar char="❏"/>
            </a:pPr>
            <a:r>
              <a:rPr lang="es" sz="1600"/>
              <a:t>Conexión entre bloques</a:t>
            </a:r>
            <a:endParaRPr sz="1600"/>
          </a:p>
          <a:p>
            <a:pPr marL="457200" lvl="0" indent="-330200" algn="l" rtl="0">
              <a:spcBef>
                <a:spcPts val="0"/>
              </a:spcBef>
              <a:spcAft>
                <a:spcPts val="0"/>
              </a:spcAft>
              <a:buSzPts val="1600"/>
              <a:buChar char="❏"/>
            </a:pPr>
            <a:r>
              <a:rPr lang="es" sz="1600"/>
              <a:t>Interactividad con el  módulo “Story Teller”</a:t>
            </a:r>
            <a:endParaRPr sz="1600"/>
          </a:p>
          <a:p>
            <a:pPr marL="457200" lvl="0" indent="-330200" algn="l" rtl="0">
              <a:spcBef>
                <a:spcPts val="0"/>
              </a:spcBef>
              <a:spcAft>
                <a:spcPts val="0"/>
              </a:spcAft>
              <a:buSzPts val="1600"/>
              <a:buChar char="❏"/>
            </a:pPr>
            <a:r>
              <a:rPr lang="es" sz="1600"/>
              <a:t>Crear una nueva historia</a:t>
            </a:r>
            <a:endParaRPr sz="1600"/>
          </a:p>
          <a:p>
            <a:pPr marL="457200" lvl="0" indent="-330200" algn="l" rtl="0">
              <a:spcBef>
                <a:spcPts val="0"/>
              </a:spcBef>
              <a:spcAft>
                <a:spcPts val="0"/>
              </a:spcAft>
              <a:buSzPts val="1600"/>
              <a:buChar char="❏"/>
            </a:pPr>
            <a:r>
              <a:rPr lang="es" sz="1600"/>
              <a:t>Importar una historia</a:t>
            </a:r>
            <a:endParaRPr sz="1600"/>
          </a:p>
          <a:p>
            <a:pPr marL="457200" lvl="0" indent="-330200" algn="l" rtl="0">
              <a:spcBef>
                <a:spcPts val="0"/>
              </a:spcBef>
              <a:spcAft>
                <a:spcPts val="0"/>
              </a:spcAft>
              <a:buSzPts val="1600"/>
              <a:buChar char="❏"/>
            </a:pPr>
            <a:r>
              <a:rPr lang="es" sz="1600"/>
              <a:t>Exportar una historia</a:t>
            </a:r>
            <a:endParaRPr sz="1600"/>
          </a:p>
        </p:txBody>
      </p:sp>
      <p:pic>
        <p:nvPicPr>
          <p:cNvPr id="236" name="Google Shape;236;p30"/>
          <p:cNvPicPr preferRelativeResize="0"/>
          <p:nvPr/>
        </p:nvPicPr>
        <p:blipFill>
          <a:blip r:embed="rId4">
            <a:alphaModFix/>
          </a:blip>
          <a:stretch>
            <a:fillRect/>
          </a:stretch>
        </p:blipFill>
        <p:spPr>
          <a:xfrm>
            <a:off x="7658775" y="0"/>
            <a:ext cx="1485225" cy="514875"/>
          </a:xfrm>
          <a:prstGeom prst="rect">
            <a:avLst/>
          </a:prstGeom>
          <a:noFill/>
          <a:ln>
            <a:noFill/>
          </a:ln>
        </p:spPr>
      </p:pic>
      <p:sp>
        <p:nvSpPr>
          <p:cNvPr id="237" name="Google Shape;23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11</a:t>
            </a:fld>
            <a:endParaRPr/>
          </a:p>
        </p:txBody>
      </p:sp>
      <p:sp>
        <p:nvSpPr>
          <p:cNvPr id="7" name="Rectángulo 6"/>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1"/>
          <p:cNvSpPr txBox="1">
            <a:spLocks noGrp="1"/>
          </p:cNvSpPr>
          <p:nvPr>
            <p:ph type="body" idx="1"/>
          </p:nvPr>
        </p:nvSpPr>
        <p:spPr>
          <a:xfrm>
            <a:off x="311700" y="1171600"/>
            <a:ext cx="39723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p>
          <a:p>
            <a:pPr marL="457200" lvl="0" indent="-330200" algn="l" rtl="0">
              <a:spcBef>
                <a:spcPts val="1600"/>
              </a:spcBef>
              <a:spcAft>
                <a:spcPts val="0"/>
              </a:spcAft>
              <a:buSzPts val="1600"/>
              <a:buChar char="❏"/>
            </a:pPr>
            <a:r>
              <a:rPr lang="es" sz="1600"/>
              <a:t>Reproducir una historia</a:t>
            </a:r>
            <a:endParaRPr sz="1600"/>
          </a:p>
          <a:p>
            <a:pPr marL="457200" lvl="0" indent="-330200" algn="l" rtl="0">
              <a:spcBef>
                <a:spcPts val="0"/>
              </a:spcBef>
              <a:spcAft>
                <a:spcPts val="0"/>
              </a:spcAft>
              <a:buSzPts val="1600"/>
              <a:buChar char="❏"/>
            </a:pPr>
            <a:r>
              <a:rPr lang="es" sz="1600"/>
              <a:t>Interactuar con el usuario</a:t>
            </a:r>
            <a:endParaRPr sz="1600"/>
          </a:p>
        </p:txBody>
      </p:sp>
      <p:sp>
        <p:nvSpPr>
          <p:cNvPr id="243" name="Google Shape;243;p3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Motor de Visualización “Story Teller”</a:t>
            </a:r>
            <a:endParaRPr/>
          </a:p>
        </p:txBody>
      </p:sp>
      <p:pic>
        <p:nvPicPr>
          <p:cNvPr id="244" name="Google Shape;244;p31"/>
          <p:cNvPicPr preferRelativeResize="0"/>
          <p:nvPr/>
        </p:nvPicPr>
        <p:blipFill>
          <a:blip r:embed="rId3">
            <a:alphaModFix/>
          </a:blip>
          <a:stretch>
            <a:fillRect/>
          </a:stretch>
        </p:blipFill>
        <p:spPr>
          <a:xfrm>
            <a:off x="5031325" y="1171588"/>
            <a:ext cx="3127935" cy="3780474"/>
          </a:xfrm>
          <a:prstGeom prst="rect">
            <a:avLst/>
          </a:prstGeom>
          <a:noFill/>
          <a:ln>
            <a:noFill/>
          </a:ln>
        </p:spPr>
      </p:pic>
      <p:pic>
        <p:nvPicPr>
          <p:cNvPr id="245" name="Google Shape;245;p31"/>
          <p:cNvPicPr preferRelativeResize="0"/>
          <p:nvPr/>
        </p:nvPicPr>
        <p:blipFill>
          <a:blip r:embed="rId4">
            <a:alphaModFix/>
          </a:blip>
          <a:stretch>
            <a:fillRect/>
          </a:stretch>
        </p:blipFill>
        <p:spPr>
          <a:xfrm>
            <a:off x="7658775" y="0"/>
            <a:ext cx="1485225" cy="514875"/>
          </a:xfrm>
          <a:prstGeom prst="rect">
            <a:avLst/>
          </a:prstGeom>
          <a:noFill/>
          <a:ln>
            <a:noFill/>
          </a:ln>
        </p:spPr>
      </p:pic>
      <p:sp>
        <p:nvSpPr>
          <p:cNvPr id="246" name="Google Shape;246;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12</a:t>
            </a:fld>
            <a:endParaRPr/>
          </a:p>
        </p:txBody>
      </p:sp>
      <p:sp>
        <p:nvSpPr>
          <p:cNvPr id="7" name="Rectángulo 6"/>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Interacción Story Editor - Story Teller</a:t>
            </a:r>
            <a:endParaRPr/>
          </a:p>
        </p:txBody>
      </p:sp>
      <p:sp>
        <p:nvSpPr>
          <p:cNvPr id="252" name="Google Shape;252;p32"/>
          <p:cNvSpPr txBox="1">
            <a:spLocks noGrp="1"/>
          </p:cNvSpPr>
          <p:nvPr>
            <p:ph type="body" idx="1"/>
          </p:nvPr>
        </p:nvSpPr>
        <p:spPr>
          <a:xfrm>
            <a:off x="311700" y="1171600"/>
            <a:ext cx="4091400" cy="3397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600"/>
          </a:p>
          <a:p>
            <a:pPr marL="457200" lvl="0" indent="-330200" algn="l" rtl="0">
              <a:spcBef>
                <a:spcPts val="1600"/>
              </a:spcBef>
              <a:spcAft>
                <a:spcPts val="0"/>
              </a:spcAft>
              <a:buSzPts val="1600"/>
              <a:buChar char="❏"/>
            </a:pPr>
            <a:r>
              <a:rPr lang="es" sz="1600"/>
              <a:t>Agregar un bloque</a:t>
            </a:r>
            <a:endParaRPr sz="1600"/>
          </a:p>
          <a:p>
            <a:pPr marL="457200" lvl="0" indent="-330200" algn="l" rtl="0">
              <a:spcBef>
                <a:spcPts val="0"/>
              </a:spcBef>
              <a:spcAft>
                <a:spcPts val="0"/>
              </a:spcAft>
              <a:buSzPts val="1600"/>
              <a:buChar char="❏"/>
            </a:pPr>
            <a:r>
              <a:rPr lang="es" sz="1600"/>
              <a:t>Eliminar un bloque</a:t>
            </a:r>
            <a:endParaRPr sz="1600"/>
          </a:p>
          <a:p>
            <a:pPr marL="457200" lvl="0" indent="-330200" algn="l" rtl="0">
              <a:spcBef>
                <a:spcPts val="0"/>
              </a:spcBef>
              <a:spcAft>
                <a:spcPts val="0"/>
              </a:spcAft>
              <a:buSzPts val="1600"/>
              <a:buChar char="❏"/>
            </a:pPr>
            <a:r>
              <a:rPr lang="es" sz="1600"/>
              <a:t>Actualizar atributos de un bloque</a:t>
            </a:r>
            <a:endParaRPr sz="1600"/>
          </a:p>
          <a:p>
            <a:pPr marL="457200" lvl="0" indent="-330200" algn="l" rtl="0">
              <a:spcBef>
                <a:spcPts val="0"/>
              </a:spcBef>
              <a:spcAft>
                <a:spcPts val="0"/>
              </a:spcAft>
              <a:buSzPts val="1600"/>
              <a:buChar char="❏"/>
            </a:pPr>
            <a:r>
              <a:rPr lang="es" sz="1600"/>
              <a:t>Actualizar el contenido de la representación del comando al modificar el bloque</a:t>
            </a:r>
            <a:endParaRPr sz="1600"/>
          </a:p>
        </p:txBody>
      </p:sp>
      <p:pic>
        <p:nvPicPr>
          <p:cNvPr id="253" name="Google Shape;253;p32"/>
          <p:cNvPicPr preferRelativeResize="0"/>
          <p:nvPr/>
        </p:nvPicPr>
        <p:blipFill>
          <a:blip r:embed="rId3">
            <a:alphaModFix/>
          </a:blip>
          <a:stretch>
            <a:fillRect/>
          </a:stretch>
        </p:blipFill>
        <p:spPr>
          <a:xfrm>
            <a:off x="4542275" y="1584375"/>
            <a:ext cx="4436100" cy="2571652"/>
          </a:xfrm>
          <a:prstGeom prst="rect">
            <a:avLst/>
          </a:prstGeom>
          <a:noFill/>
          <a:ln>
            <a:noFill/>
          </a:ln>
        </p:spPr>
      </p:pic>
      <p:pic>
        <p:nvPicPr>
          <p:cNvPr id="254" name="Google Shape;254;p32"/>
          <p:cNvPicPr preferRelativeResize="0"/>
          <p:nvPr/>
        </p:nvPicPr>
        <p:blipFill>
          <a:blip r:embed="rId4">
            <a:alphaModFix/>
          </a:blip>
          <a:stretch>
            <a:fillRect/>
          </a:stretch>
        </p:blipFill>
        <p:spPr>
          <a:xfrm>
            <a:off x="7658775" y="0"/>
            <a:ext cx="1485225" cy="514875"/>
          </a:xfrm>
          <a:prstGeom prst="rect">
            <a:avLst/>
          </a:prstGeom>
          <a:noFill/>
          <a:ln>
            <a:noFill/>
          </a:ln>
        </p:spPr>
      </p:pic>
      <p:sp>
        <p:nvSpPr>
          <p:cNvPr id="255" name="Google Shape;25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13</a:t>
            </a:fld>
            <a:endParaRPr/>
          </a:p>
        </p:txBody>
      </p:sp>
      <p:sp>
        <p:nvSpPr>
          <p:cNvPr id="7" name="Rectángulo 6"/>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Video</a:t>
            </a:r>
            <a:endParaRPr/>
          </a:p>
        </p:txBody>
      </p:sp>
      <p:pic>
        <p:nvPicPr>
          <p:cNvPr id="261" name="Google Shape;261;p33"/>
          <p:cNvPicPr preferRelativeResize="0"/>
          <p:nvPr/>
        </p:nvPicPr>
        <p:blipFill>
          <a:blip r:embed="rId5">
            <a:alphaModFix/>
          </a:blip>
          <a:stretch>
            <a:fillRect/>
          </a:stretch>
        </p:blipFill>
        <p:spPr>
          <a:xfrm>
            <a:off x="7658775" y="0"/>
            <a:ext cx="1485225" cy="514875"/>
          </a:xfrm>
          <a:prstGeom prst="rect">
            <a:avLst/>
          </a:prstGeom>
          <a:noFill/>
          <a:ln>
            <a:noFill/>
          </a:ln>
        </p:spPr>
      </p:pic>
      <p:sp>
        <p:nvSpPr>
          <p:cNvPr id="263" name="Google Shape;26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14</a:t>
            </a:fld>
            <a:endParaRPr/>
          </a:p>
        </p:txBody>
      </p:sp>
      <p:pic>
        <p:nvPicPr>
          <p:cNvPr id="2" name="demo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557892"/>
            <a:ext cx="9144000" cy="43021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5"/>
          <p:cNvSpPr/>
          <p:nvPr/>
        </p:nvSpPr>
        <p:spPr>
          <a:xfrm>
            <a:off x="6646950" y="2355975"/>
            <a:ext cx="834900" cy="8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Prueba de Usabilidad (SUS)</a:t>
            </a:r>
            <a:endParaRPr/>
          </a:p>
        </p:txBody>
      </p:sp>
      <p:pic>
        <p:nvPicPr>
          <p:cNvPr id="279" name="Google Shape;279;p35"/>
          <p:cNvPicPr preferRelativeResize="0"/>
          <p:nvPr/>
        </p:nvPicPr>
        <p:blipFill>
          <a:blip r:embed="rId3">
            <a:alphaModFix/>
          </a:blip>
          <a:stretch>
            <a:fillRect/>
          </a:stretch>
        </p:blipFill>
        <p:spPr>
          <a:xfrm>
            <a:off x="7658775" y="0"/>
            <a:ext cx="1485225" cy="514875"/>
          </a:xfrm>
          <a:prstGeom prst="rect">
            <a:avLst/>
          </a:prstGeom>
          <a:noFill/>
          <a:ln>
            <a:noFill/>
          </a:ln>
        </p:spPr>
      </p:pic>
      <p:pic>
        <p:nvPicPr>
          <p:cNvPr id="280" name="Google Shape;280;p35"/>
          <p:cNvPicPr preferRelativeResize="0"/>
          <p:nvPr/>
        </p:nvPicPr>
        <p:blipFill>
          <a:blip r:embed="rId4">
            <a:alphaModFix/>
          </a:blip>
          <a:stretch>
            <a:fillRect/>
          </a:stretch>
        </p:blipFill>
        <p:spPr>
          <a:xfrm>
            <a:off x="460275" y="1521100"/>
            <a:ext cx="4598325" cy="2873950"/>
          </a:xfrm>
          <a:prstGeom prst="rect">
            <a:avLst/>
          </a:prstGeom>
          <a:noFill/>
          <a:ln>
            <a:noFill/>
          </a:ln>
        </p:spPr>
      </p:pic>
      <p:sp>
        <p:nvSpPr>
          <p:cNvPr id="281" name="Google Shape;28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15</a:t>
            </a:fld>
            <a:endParaRPr/>
          </a:p>
        </p:txBody>
      </p:sp>
      <p:sp>
        <p:nvSpPr>
          <p:cNvPr id="282" name="Google Shape;282;p35"/>
          <p:cNvSpPr txBox="1"/>
          <p:nvPr/>
        </p:nvSpPr>
        <p:spPr>
          <a:xfrm>
            <a:off x="5928850" y="1923175"/>
            <a:ext cx="2355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a:latin typeface="Old Standard TT"/>
                <a:ea typeface="Old Standard TT"/>
                <a:cs typeface="Old Standard TT"/>
                <a:sym typeface="Old Standard TT"/>
              </a:rPr>
              <a:t>Tamaño de muestra</a:t>
            </a:r>
            <a:endParaRPr sz="1800">
              <a:latin typeface="Old Standard TT"/>
              <a:ea typeface="Old Standard TT"/>
              <a:cs typeface="Old Standard TT"/>
              <a:sym typeface="Old Standard TT"/>
            </a:endParaRPr>
          </a:p>
        </p:txBody>
      </p:sp>
      <p:sp>
        <p:nvSpPr>
          <p:cNvPr id="283" name="Google Shape;283;p35"/>
          <p:cNvSpPr txBox="1"/>
          <p:nvPr/>
        </p:nvSpPr>
        <p:spPr>
          <a:xfrm>
            <a:off x="6788350" y="2499900"/>
            <a:ext cx="636900" cy="42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a:solidFill>
                  <a:srgbClr val="FFFFFF"/>
                </a:solidFill>
                <a:latin typeface="Old Standard TT"/>
                <a:ea typeface="Old Standard TT"/>
                <a:cs typeface="Old Standard TT"/>
                <a:sym typeface="Old Standard TT"/>
              </a:rPr>
              <a:t>24</a:t>
            </a:r>
            <a:endParaRPr sz="2400">
              <a:solidFill>
                <a:srgbClr val="FFFFFF"/>
              </a:solidFill>
              <a:latin typeface="Old Standard TT"/>
              <a:ea typeface="Old Standard TT"/>
              <a:cs typeface="Old Standard TT"/>
              <a:sym typeface="Old Standard TT"/>
            </a:endParaRPr>
          </a:p>
        </p:txBody>
      </p:sp>
      <p:sp>
        <p:nvSpPr>
          <p:cNvPr id="9" name="Rectángulo 8"/>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9"/>
          <p:cNvPicPr preferRelativeResize="0"/>
          <p:nvPr/>
        </p:nvPicPr>
        <p:blipFill>
          <a:blip r:embed="rId3">
            <a:alphaModFix/>
          </a:blip>
          <a:stretch>
            <a:fillRect/>
          </a:stretch>
        </p:blipFill>
        <p:spPr>
          <a:xfrm>
            <a:off x="7658775" y="0"/>
            <a:ext cx="1485225" cy="514875"/>
          </a:xfrm>
          <a:prstGeom prst="rect">
            <a:avLst/>
          </a:prstGeom>
          <a:noFill/>
          <a:ln>
            <a:noFill/>
          </a:ln>
        </p:spPr>
      </p:pic>
      <p:sp>
        <p:nvSpPr>
          <p:cNvPr id="330" name="Google Shape;33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16</a:t>
            </a:fld>
            <a:endParaRPr/>
          </a:p>
        </p:txBody>
      </p:sp>
      <p:pic>
        <p:nvPicPr>
          <p:cNvPr id="331" name="Google Shape;331;p39"/>
          <p:cNvPicPr preferRelativeResize="0"/>
          <p:nvPr/>
        </p:nvPicPr>
        <p:blipFill>
          <a:blip r:embed="rId4">
            <a:alphaModFix/>
          </a:blip>
          <a:stretch>
            <a:fillRect/>
          </a:stretch>
        </p:blipFill>
        <p:spPr>
          <a:xfrm>
            <a:off x="6643100" y="2960175"/>
            <a:ext cx="2236375" cy="1248842"/>
          </a:xfrm>
          <a:prstGeom prst="rect">
            <a:avLst/>
          </a:prstGeom>
          <a:noFill/>
          <a:ln>
            <a:noFill/>
          </a:ln>
        </p:spPr>
      </p:pic>
      <p:pic>
        <p:nvPicPr>
          <p:cNvPr id="333" name="Google Shape;333;p39"/>
          <p:cNvPicPr preferRelativeResize="0"/>
          <p:nvPr/>
        </p:nvPicPr>
        <p:blipFill>
          <a:blip r:embed="rId5">
            <a:alphaModFix/>
          </a:blip>
          <a:stretch>
            <a:fillRect/>
          </a:stretch>
        </p:blipFill>
        <p:spPr>
          <a:xfrm>
            <a:off x="2139799" y="3571518"/>
            <a:ext cx="2150702" cy="1200999"/>
          </a:xfrm>
          <a:prstGeom prst="rect">
            <a:avLst/>
          </a:prstGeom>
          <a:noFill/>
          <a:ln>
            <a:noFill/>
          </a:ln>
        </p:spPr>
      </p:pic>
      <p:pic>
        <p:nvPicPr>
          <p:cNvPr id="334" name="Google Shape;334;p39"/>
          <p:cNvPicPr preferRelativeResize="0"/>
          <p:nvPr/>
        </p:nvPicPr>
        <p:blipFill>
          <a:blip r:embed="rId6">
            <a:alphaModFix/>
          </a:blip>
          <a:stretch>
            <a:fillRect/>
          </a:stretch>
        </p:blipFill>
        <p:spPr>
          <a:xfrm>
            <a:off x="3447600" y="23650"/>
            <a:ext cx="3029176" cy="1691572"/>
          </a:xfrm>
          <a:prstGeom prst="rect">
            <a:avLst/>
          </a:prstGeom>
          <a:noFill/>
          <a:ln>
            <a:noFill/>
          </a:ln>
        </p:spPr>
      </p:pic>
      <p:pic>
        <p:nvPicPr>
          <p:cNvPr id="335" name="Google Shape;335;p39"/>
          <p:cNvPicPr preferRelativeResize="0"/>
          <p:nvPr/>
        </p:nvPicPr>
        <p:blipFill>
          <a:blip r:embed="rId7">
            <a:alphaModFix/>
          </a:blip>
          <a:stretch>
            <a:fillRect/>
          </a:stretch>
        </p:blipFill>
        <p:spPr>
          <a:xfrm>
            <a:off x="6614400" y="947851"/>
            <a:ext cx="2236375" cy="1925975"/>
          </a:xfrm>
          <a:prstGeom prst="rect">
            <a:avLst/>
          </a:prstGeom>
          <a:noFill/>
          <a:ln>
            <a:noFill/>
          </a:ln>
        </p:spPr>
      </p:pic>
      <p:pic>
        <p:nvPicPr>
          <p:cNvPr id="336" name="Google Shape;336;p39"/>
          <p:cNvPicPr preferRelativeResize="0"/>
          <p:nvPr/>
        </p:nvPicPr>
        <p:blipFill>
          <a:blip r:embed="rId8">
            <a:alphaModFix/>
          </a:blip>
          <a:stretch>
            <a:fillRect/>
          </a:stretch>
        </p:blipFill>
        <p:spPr>
          <a:xfrm>
            <a:off x="3447600" y="1837255"/>
            <a:ext cx="3029176" cy="1691572"/>
          </a:xfrm>
          <a:prstGeom prst="rect">
            <a:avLst/>
          </a:prstGeom>
          <a:noFill/>
          <a:ln>
            <a:noFill/>
          </a:ln>
        </p:spPr>
      </p:pic>
      <p:pic>
        <p:nvPicPr>
          <p:cNvPr id="337" name="Google Shape;337;p39"/>
          <p:cNvPicPr preferRelativeResize="0"/>
          <p:nvPr/>
        </p:nvPicPr>
        <p:blipFill>
          <a:blip r:embed="rId9">
            <a:alphaModFix/>
          </a:blip>
          <a:stretch>
            <a:fillRect/>
          </a:stretch>
        </p:blipFill>
        <p:spPr>
          <a:xfrm>
            <a:off x="339600" y="1815650"/>
            <a:ext cx="3029176" cy="1691577"/>
          </a:xfrm>
          <a:prstGeom prst="rect">
            <a:avLst/>
          </a:prstGeom>
          <a:noFill/>
          <a:ln>
            <a:noFill/>
          </a:ln>
        </p:spPr>
      </p:pic>
      <p:pic>
        <p:nvPicPr>
          <p:cNvPr id="338" name="Google Shape;338;p39"/>
          <p:cNvPicPr preferRelativeResize="0"/>
          <p:nvPr/>
        </p:nvPicPr>
        <p:blipFill>
          <a:blip r:embed="rId10">
            <a:alphaModFix/>
          </a:blip>
          <a:stretch>
            <a:fillRect/>
          </a:stretch>
        </p:blipFill>
        <p:spPr>
          <a:xfrm>
            <a:off x="339600" y="23650"/>
            <a:ext cx="3029176" cy="1691574"/>
          </a:xfrm>
          <a:prstGeom prst="rect">
            <a:avLst/>
          </a:prstGeom>
          <a:noFill/>
          <a:ln>
            <a:noFill/>
          </a:ln>
        </p:spPr>
      </p:pic>
      <p:sp>
        <p:nvSpPr>
          <p:cNvPr id="12" name="Rectángulo 11"/>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Resultados</a:t>
            </a:r>
            <a:endParaRPr/>
          </a:p>
        </p:txBody>
      </p:sp>
      <p:sp>
        <p:nvSpPr>
          <p:cNvPr id="289" name="Google Shape;289;p36"/>
          <p:cNvSpPr txBox="1"/>
          <p:nvPr/>
        </p:nvSpPr>
        <p:spPr>
          <a:xfrm>
            <a:off x="155650" y="4663225"/>
            <a:ext cx="45915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b="1">
                <a:latin typeface="Old Standard TT"/>
                <a:ea typeface="Old Standard TT"/>
                <a:cs typeface="Old Standard TT"/>
                <a:sym typeface="Old Standard TT"/>
              </a:rPr>
              <a:t>Resultados metodología SUS - Usuarios evaluados (elaboración propia, 2019)</a:t>
            </a:r>
            <a:endParaRPr sz="1000" b="1">
              <a:latin typeface="Old Standard TT"/>
              <a:ea typeface="Old Standard TT"/>
              <a:cs typeface="Old Standard TT"/>
              <a:sym typeface="Old Standard TT"/>
            </a:endParaRPr>
          </a:p>
        </p:txBody>
      </p:sp>
      <p:pic>
        <p:nvPicPr>
          <p:cNvPr id="290" name="Google Shape;290;p36"/>
          <p:cNvPicPr preferRelativeResize="0"/>
          <p:nvPr/>
        </p:nvPicPr>
        <p:blipFill>
          <a:blip r:embed="rId3">
            <a:alphaModFix/>
          </a:blip>
          <a:stretch>
            <a:fillRect/>
          </a:stretch>
        </p:blipFill>
        <p:spPr>
          <a:xfrm>
            <a:off x="4124700" y="1185576"/>
            <a:ext cx="4896450" cy="1650075"/>
          </a:xfrm>
          <a:prstGeom prst="rect">
            <a:avLst/>
          </a:prstGeom>
          <a:noFill/>
          <a:ln>
            <a:noFill/>
          </a:ln>
        </p:spPr>
      </p:pic>
      <p:sp>
        <p:nvSpPr>
          <p:cNvPr id="291" name="Google Shape;291;p36"/>
          <p:cNvSpPr txBox="1"/>
          <p:nvPr/>
        </p:nvSpPr>
        <p:spPr>
          <a:xfrm>
            <a:off x="5439525" y="2849350"/>
            <a:ext cx="2266800" cy="2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000" b="1">
                <a:latin typeface="Old Standard TT"/>
                <a:ea typeface="Old Standard TT"/>
                <a:cs typeface="Old Standard TT"/>
                <a:sym typeface="Old Standard TT"/>
              </a:rPr>
              <a:t>Puntuación SUS (Sauro J., 2018)</a:t>
            </a:r>
            <a:endParaRPr sz="1000" b="1">
              <a:latin typeface="Old Standard TT"/>
              <a:ea typeface="Old Standard TT"/>
              <a:cs typeface="Old Standard TT"/>
              <a:sym typeface="Old Standard TT"/>
            </a:endParaRPr>
          </a:p>
        </p:txBody>
      </p:sp>
      <p:pic>
        <p:nvPicPr>
          <p:cNvPr id="292" name="Google Shape;292;p36"/>
          <p:cNvPicPr preferRelativeResize="0"/>
          <p:nvPr/>
        </p:nvPicPr>
        <p:blipFill>
          <a:blip r:embed="rId4">
            <a:alphaModFix/>
          </a:blip>
          <a:stretch>
            <a:fillRect/>
          </a:stretch>
        </p:blipFill>
        <p:spPr>
          <a:xfrm>
            <a:off x="7658775" y="0"/>
            <a:ext cx="1485225" cy="514875"/>
          </a:xfrm>
          <a:prstGeom prst="rect">
            <a:avLst/>
          </a:prstGeom>
          <a:noFill/>
          <a:ln>
            <a:noFill/>
          </a:ln>
        </p:spPr>
      </p:pic>
      <p:sp>
        <p:nvSpPr>
          <p:cNvPr id="293" name="Google Shape;29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17</a:t>
            </a:fld>
            <a:endParaRPr/>
          </a:p>
        </p:txBody>
      </p:sp>
      <p:grpSp>
        <p:nvGrpSpPr>
          <p:cNvPr id="294" name="Google Shape;294;p36"/>
          <p:cNvGrpSpPr/>
          <p:nvPr/>
        </p:nvGrpSpPr>
        <p:grpSpPr>
          <a:xfrm>
            <a:off x="265463" y="1185575"/>
            <a:ext cx="4626575" cy="3561650"/>
            <a:chOff x="601775" y="1185575"/>
            <a:chExt cx="4626575" cy="3561650"/>
          </a:xfrm>
        </p:grpSpPr>
        <p:pic>
          <p:nvPicPr>
            <p:cNvPr id="295" name="Google Shape;295;p36"/>
            <p:cNvPicPr preferRelativeResize="0"/>
            <p:nvPr/>
          </p:nvPicPr>
          <p:blipFill rotWithShape="1">
            <a:blip r:embed="rId5">
              <a:alphaModFix/>
            </a:blip>
            <a:srcRect l="833"/>
            <a:stretch/>
          </p:blipFill>
          <p:spPr>
            <a:xfrm>
              <a:off x="601775" y="1185575"/>
              <a:ext cx="3749250" cy="3490975"/>
            </a:xfrm>
            <a:prstGeom prst="rect">
              <a:avLst/>
            </a:prstGeom>
            <a:noFill/>
            <a:ln>
              <a:noFill/>
            </a:ln>
          </p:spPr>
        </p:pic>
        <p:cxnSp>
          <p:nvCxnSpPr>
            <p:cNvPr id="296" name="Google Shape;296;p36"/>
            <p:cNvCxnSpPr/>
            <p:nvPr/>
          </p:nvCxnSpPr>
          <p:spPr>
            <a:xfrm>
              <a:off x="4492750" y="4612775"/>
              <a:ext cx="735600" cy="7200"/>
            </a:xfrm>
            <a:prstGeom prst="straightConnector1">
              <a:avLst/>
            </a:prstGeom>
            <a:noFill/>
            <a:ln w="9525" cap="flat" cmpd="sng">
              <a:solidFill>
                <a:schemeClr val="dk2"/>
              </a:solidFill>
              <a:prstDash val="solid"/>
              <a:round/>
              <a:headEnd type="none" w="med" len="med"/>
              <a:tailEnd type="triangle" w="med" len="med"/>
            </a:ln>
          </p:spPr>
        </p:cxnSp>
        <p:sp>
          <p:nvSpPr>
            <p:cNvPr id="297" name="Google Shape;297;p36"/>
            <p:cNvSpPr/>
            <p:nvPr/>
          </p:nvSpPr>
          <p:spPr>
            <a:xfrm>
              <a:off x="3431350" y="4428925"/>
              <a:ext cx="1061400" cy="318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36"/>
          <p:cNvSpPr txBox="1"/>
          <p:nvPr/>
        </p:nvSpPr>
        <p:spPr>
          <a:xfrm>
            <a:off x="4892050" y="4353625"/>
            <a:ext cx="1287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a:latin typeface="Old Standard TT"/>
                <a:ea typeface="Old Standard TT"/>
                <a:cs typeface="Old Standard TT"/>
                <a:sym typeface="Old Standard TT"/>
              </a:rPr>
              <a:t>75.520</a:t>
            </a:r>
            <a:endParaRPr sz="2400">
              <a:latin typeface="Old Standard TT"/>
              <a:ea typeface="Old Standard TT"/>
              <a:cs typeface="Old Standard TT"/>
              <a:sym typeface="Old Standard T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Conclusiones</a:t>
            </a:r>
            <a:endParaRPr/>
          </a:p>
        </p:txBody>
      </p:sp>
      <p:sp>
        <p:nvSpPr>
          <p:cNvPr id="344" name="Google Shape;344;p40"/>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457200" lvl="0" indent="-342900" algn="just" rtl="0">
              <a:spcBef>
                <a:spcPts val="0"/>
              </a:spcBef>
              <a:spcAft>
                <a:spcPts val="0"/>
              </a:spcAft>
              <a:buSzPts val="1800"/>
              <a:buChar char="●"/>
            </a:pPr>
            <a:r>
              <a:rPr lang="es" dirty="0" smtClean="0"/>
              <a:t>Juglar </a:t>
            </a:r>
            <a:r>
              <a:rPr lang="es" dirty="0"/>
              <a:t>Web </a:t>
            </a:r>
            <a:r>
              <a:rPr lang="es" dirty="0" smtClean="0"/>
              <a:t>demostró reducir el </a:t>
            </a:r>
            <a:r>
              <a:rPr lang="es" dirty="0"/>
              <a:t>tiempo </a:t>
            </a:r>
            <a:r>
              <a:rPr lang="es" dirty="0" smtClean="0"/>
              <a:t>que </a:t>
            </a:r>
            <a:r>
              <a:rPr lang="es" dirty="0"/>
              <a:t>un usuario, aún con poca experiencia, requiere para producir contenido multimedia.</a:t>
            </a:r>
            <a:endParaRPr dirty="0"/>
          </a:p>
          <a:p>
            <a:pPr marL="457200" lvl="0" indent="0" algn="just" rtl="0">
              <a:spcBef>
                <a:spcPts val="0"/>
              </a:spcBef>
              <a:spcAft>
                <a:spcPts val="0"/>
              </a:spcAft>
              <a:buNone/>
            </a:pPr>
            <a:endParaRPr sz="1200" dirty="0"/>
          </a:p>
          <a:p>
            <a:pPr lvl="0" algn="just"/>
            <a:r>
              <a:rPr lang="es-MX" dirty="0"/>
              <a:t>La interfaz </a:t>
            </a:r>
            <a:r>
              <a:rPr lang="es-MX" dirty="0" smtClean="0"/>
              <a:t>basada </a:t>
            </a:r>
            <a:r>
              <a:rPr lang="es-MX" dirty="0"/>
              <a:t>en bloques del módulo de programación visual </a:t>
            </a:r>
            <a:r>
              <a:rPr lang="es-MX" dirty="0" smtClean="0"/>
              <a:t>es </a:t>
            </a:r>
            <a:r>
              <a:rPr lang="es-MX" dirty="0" smtClean="0"/>
              <a:t>intuitiva y </a:t>
            </a:r>
            <a:r>
              <a:rPr lang="es-MX" dirty="0"/>
              <a:t>permite </a:t>
            </a:r>
            <a:r>
              <a:rPr lang="es-MX" dirty="0"/>
              <a:t>al usuario adaptarse rápidamente a </a:t>
            </a:r>
            <a:r>
              <a:rPr lang="es-MX" dirty="0" smtClean="0"/>
              <a:t>ella. </a:t>
            </a:r>
            <a:endParaRPr lang="es-MX" dirty="0" smtClean="0"/>
          </a:p>
          <a:p>
            <a:pPr lvl="0" algn="just"/>
            <a:endParaRPr lang="es-MX" sz="1200" dirty="0"/>
          </a:p>
          <a:p>
            <a:pPr lvl="0" algn="just"/>
            <a:r>
              <a:rPr lang="es-MX" dirty="0" smtClean="0"/>
              <a:t>Co</a:t>
            </a:r>
            <a:r>
              <a:rPr lang="es" dirty="0" smtClean="0"/>
              <a:t>n </a:t>
            </a:r>
            <a:r>
              <a:rPr lang="es" dirty="0"/>
              <a:t>base </a:t>
            </a:r>
            <a:r>
              <a:rPr lang="es" dirty="0" smtClean="0"/>
              <a:t>en comentarios, se </a:t>
            </a:r>
            <a:r>
              <a:rPr lang="es" dirty="0"/>
              <a:t>cuenta con una base sólida que se puede utilizar para continuar con el desarrollo de las funcionalidades faltantes de Juglar Web</a:t>
            </a:r>
            <a:r>
              <a:rPr lang="es" dirty="0" smtClean="0"/>
              <a:t>.</a:t>
            </a:r>
          </a:p>
          <a:p>
            <a:pPr lvl="0" algn="just"/>
            <a:endParaRPr lang="es" sz="1200" dirty="0" smtClean="0"/>
          </a:p>
          <a:p>
            <a:pPr lvl="0" algn="just"/>
            <a:r>
              <a:rPr lang="es-ES" dirty="0" smtClean="0"/>
              <a:t>A través de la </a:t>
            </a:r>
            <a:r>
              <a:rPr lang="es-ES" dirty="0"/>
              <a:t>programación </a:t>
            </a:r>
            <a:r>
              <a:rPr lang="es-ES" dirty="0" smtClean="0"/>
              <a:t>visual de Juglar Web, los usuarios pueden desarrollar pensamiento computacional en un entorno amigables y fácil de utilizar. </a:t>
            </a:r>
            <a:endParaRPr lang="es" dirty="0" smtClean="0"/>
          </a:p>
          <a:p>
            <a:pPr marL="457200" lvl="0" indent="-342900" algn="l" rtl="0">
              <a:spcBef>
                <a:spcPts val="0"/>
              </a:spcBef>
              <a:spcAft>
                <a:spcPts val="0"/>
              </a:spcAft>
              <a:buSzPts val="1800"/>
              <a:buChar char="●"/>
            </a:pPr>
            <a:endParaRPr lang="es" dirty="0"/>
          </a:p>
        </p:txBody>
      </p:sp>
      <p:pic>
        <p:nvPicPr>
          <p:cNvPr id="345" name="Google Shape;345;p40"/>
          <p:cNvPicPr preferRelativeResize="0"/>
          <p:nvPr/>
        </p:nvPicPr>
        <p:blipFill>
          <a:blip r:embed="rId3">
            <a:alphaModFix/>
          </a:blip>
          <a:stretch>
            <a:fillRect/>
          </a:stretch>
        </p:blipFill>
        <p:spPr>
          <a:xfrm>
            <a:off x="7658775" y="0"/>
            <a:ext cx="1485225" cy="514875"/>
          </a:xfrm>
          <a:prstGeom prst="rect">
            <a:avLst/>
          </a:prstGeom>
          <a:noFill/>
          <a:ln>
            <a:noFill/>
          </a:ln>
        </p:spPr>
      </p:pic>
      <p:sp>
        <p:nvSpPr>
          <p:cNvPr id="346" name="Google Shape;346;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Trabajo a Futuro</a:t>
            </a:r>
            <a:endParaRPr/>
          </a:p>
        </p:txBody>
      </p:sp>
      <p:sp>
        <p:nvSpPr>
          <p:cNvPr id="352" name="Google Shape;352;p41"/>
          <p:cNvSpPr txBox="1">
            <a:spLocks noGrp="1"/>
          </p:cNvSpPr>
          <p:nvPr>
            <p:ph type="body" idx="1"/>
          </p:nvPr>
        </p:nvSpPr>
        <p:spPr>
          <a:xfrm>
            <a:off x="311700" y="1171600"/>
            <a:ext cx="84543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457200" lvl="0" indent="-342900" algn="l" rtl="0">
              <a:spcBef>
                <a:spcPts val="0"/>
              </a:spcBef>
              <a:spcAft>
                <a:spcPts val="0"/>
              </a:spcAft>
              <a:buSzPts val="1800"/>
              <a:buChar char="❏"/>
            </a:pPr>
            <a:r>
              <a:rPr lang="es"/>
              <a:t>Programar métodos de entrada (</a:t>
            </a:r>
            <a:r>
              <a:rPr lang="es" b="1"/>
              <a:t>transiciones</a:t>
            </a:r>
            <a:r>
              <a:rPr lang="es"/>
              <a:t>) para comandos que los requieran.</a:t>
            </a:r>
            <a:endParaRPr/>
          </a:p>
          <a:p>
            <a:pPr marL="914400" lvl="0" indent="0" algn="l" rtl="0">
              <a:spcBef>
                <a:spcPts val="0"/>
              </a:spcBef>
              <a:spcAft>
                <a:spcPts val="0"/>
              </a:spcAft>
              <a:buNone/>
            </a:pPr>
            <a:endParaRPr/>
          </a:p>
          <a:p>
            <a:pPr marL="457200" lvl="0" indent="-342900" algn="l" rtl="0">
              <a:spcBef>
                <a:spcPts val="0"/>
              </a:spcBef>
              <a:spcAft>
                <a:spcPts val="0"/>
              </a:spcAft>
              <a:buSzPts val="1800"/>
              <a:buChar char="❏"/>
            </a:pPr>
            <a:r>
              <a:rPr lang="es"/>
              <a:t>Escalado de escenario, para modos de video VGA (640x480), SVGA (800x600), UVGA(1024x768).</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s"/>
              <a:t>Programar comandos de grupo ACTIONS (EXEC, TELL, CALL), para hacer saltos entre historias almacenadas en diferentes archivos XML.</a:t>
            </a:r>
            <a:endParaRPr/>
          </a:p>
          <a:p>
            <a:pPr marL="0" lvl="0" indent="0" algn="l" rtl="0">
              <a:spcBef>
                <a:spcPts val="0"/>
              </a:spcBef>
              <a:spcAft>
                <a:spcPts val="0"/>
              </a:spcAft>
              <a:buNone/>
            </a:pPr>
            <a:endParaRPr/>
          </a:p>
        </p:txBody>
      </p:sp>
      <p:pic>
        <p:nvPicPr>
          <p:cNvPr id="353" name="Google Shape;353;p41"/>
          <p:cNvPicPr preferRelativeResize="0"/>
          <p:nvPr/>
        </p:nvPicPr>
        <p:blipFill>
          <a:blip r:embed="rId3">
            <a:alphaModFix/>
          </a:blip>
          <a:stretch>
            <a:fillRect/>
          </a:stretch>
        </p:blipFill>
        <p:spPr>
          <a:xfrm>
            <a:off x="7658775" y="0"/>
            <a:ext cx="1485225" cy="514875"/>
          </a:xfrm>
          <a:prstGeom prst="rect">
            <a:avLst/>
          </a:prstGeom>
          <a:noFill/>
          <a:ln>
            <a:noFill/>
          </a:ln>
        </p:spPr>
      </p:pic>
      <p:sp>
        <p:nvSpPr>
          <p:cNvPr id="354" name="Google Shape;354;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Situación actual</a:t>
            </a:r>
            <a:endParaRPr dirty="0"/>
          </a:p>
        </p:txBody>
      </p:sp>
      <p:sp>
        <p:nvSpPr>
          <p:cNvPr id="89" name="Google Shape;89;p16"/>
          <p:cNvSpPr txBox="1"/>
          <p:nvPr/>
        </p:nvSpPr>
        <p:spPr>
          <a:xfrm>
            <a:off x="4590750" y="2615288"/>
            <a:ext cx="1366500" cy="6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a:latin typeface="Old Standard TT"/>
                <a:ea typeface="Old Standard TT"/>
                <a:cs typeface="Old Standard TT"/>
                <a:sym typeface="Old Standard TT"/>
              </a:rPr>
              <a:t>Requiere</a:t>
            </a:r>
            <a:endParaRPr sz="1800">
              <a:latin typeface="Old Standard TT"/>
              <a:ea typeface="Old Standard TT"/>
              <a:cs typeface="Old Standard TT"/>
              <a:sym typeface="Old Standard TT"/>
            </a:endParaRPr>
          </a:p>
        </p:txBody>
      </p:sp>
      <p:sp>
        <p:nvSpPr>
          <p:cNvPr id="90" name="Google Shape;90;p16"/>
          <p:cNvSpPr/>
          <p:nvPr/>
        </p:nvSpPr>
        <p:spPr>
          <a:xfrm rot="-3483393">
            <a:off x="5242025" y="2059495"/>
            <a:ext cx="1059193" cy="12761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16"/>
          <p:cNvPicPr preferRelativeResize="0"/>
          <p:nvPr/>
        </p:nvPicPr>
        <p:blipFill>
          <a:blip r:embed="rId3">
            <a:alphaModFix/>
          </a:blip>
          <a:stretch>
            <a:fillRect/>
          </a:stretch>
        </p:blipFill>
        <p:spPr>
          <a:xfrm>
            <a:off x="7658775" y="0"/>
            <a:ext cx="1485225" cy="514875"/>
          </a:xfrm>
          <a:prstGeom prst="rect">
            <a:avLst/>
          </a:prstGeom>
          <a:noFill/>
          <a:ln>
            <a:noFill/>
          </a:ln>
        </p:spPr>
      </p:pic>
      <p:pic>
        <p:nvPicPr>
          <p:cNvPr id="92" name="Google Shape;92;p16"/>
          <p:cNvPicPr preferRelativeResize="0"/>
          <p:nvPr/>
        </p:nvPicPr>
        <p:blipFill>
          <a:blip r:embed="rId4">
            <a:alphaModFix/>
          </a:blip>
          <a:stretch>
            <a:fillRect/>
          </a:stretch>
        </p:blipFill>
        <p:spPr>
          <a:xfrm>
            <a:off x="7182325" y="1640150"/>
            <a:ext cx="1084200" cy="1084200"/>
          </a:xfrm>
          <a:prstGeom prst="rect">
            <a:avLst/>
          </a:prstGeom>
          <a:noFill/>
          <a:ln>
            <a:noFill/>
          </a:ln>
        </p:spPr>
      </p:pic>
      <p:pic>
        <p:nvPicPr>
          <p:cNvPr id="93" name="Google Shape;93;p16"/>
          <p:cNvPicPr preferRelativeResize="0"/>
          <p:nvPr/>
        </p:nvPicPr>
        <p:blipFill>
          <a:blip r:embed="rId5">
            <a:alphaModFix/>
          </a:blip>
          <a:stretch>
            <a:fillRect/>
          </a:stretch>
        </p:blipFill>
        <p:spPr>
          <a:xfrm>
            <a:off x="6981799" y="2854699"/>
            <a:ext cx="1625000" cy="1625000"/>
          </a:xfrm>
          <a:prstGeom prst="rect">
            <a:avLst/>
          </a:prstGeom>
          <a:noFill/>
          <a:ln>
            <a:noFill/>
          </a:ln>
        </p:spPr>
      </p:pic>
      <p:pic>
        <p:nvPicPr>
          <p:cNvPr id="94" name="Google Shape;94;p16"/>
          <p:cNvPicPr preferRelativeResize="0"/>
          <p:nvPr/>
        </p:nvPicPr>
        <p:blipFill>
          <a:blip r:embed="rId6">
            <a:alphaModFix/>
          </a:blip>
          <a:stretch>
            <a:fillRect/>
          </a:stretch>
        </p:blipFill>
        <p:spPr>
          <a:xfrm>
            <a:off x="5437275" y="167300"/>
            <a:ext cx="2039076" cy="1529299"/>
          </a:xfrm>
          <a:prstGeom prst="rect">
            <a:avLst/>
          </a:prstGeom>
          <a:noFill/>
          <a:ln>
            <a:noFill/>
          </a:ln>
        </p:spPr>
      </p:pic>
      <p:sp>
        <p:nvSpPr>
          <p:cNvPr id="95" name="Google Shape;95;p16"/>
          <p:cNvSpPr/>
          <p:nvPr/>
        </p:nvSpPr>
        <p:spPr>
          <a:xfrm rot="-1157777">
            <a:off x="5619157" y="2508038"/>
            <a:ext cx="1300033" cy="12742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p:nvPr/>
        </p:nvSpPr>
        <p:spPr>
          <a:xfrm rot="992684">
            <a:off x="5612409" y="3094298"/>
            <a:ext cx="1300024" cy="12738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6"/>
          <p:cNvSpPr/>
          <p:nvPr/>
        </p:nvSpPr>
        <p:spPr>
          <a:xfrm rot="3529318">
            <a:off x="5196037" y="3485990"/>
            <a:ext cx="1059303" cy="12759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Google Shape;98;p16"/>
          <p:cNvPicPr preferRelativeResize="0"/>
          <p:nvPr/>
        </p:nvPicPr>
        <p:blipFill>
          <a:blip r:embed="rId7">
            <a:alphaModFix/>
          </a:blip>
          <a:stretch>
            <a:fillRect/>
          </a:stretch>
        </p:blipFill>
        <p:spPr>
          <a:xfrm>
            <a:off x="6029299" y="3640287"/>
            <a:ext cx="952500" cy="1114425"/>
          </a:xfrm>
          <a:prstGeom prst="rect">
            <a:avLst/>
          </a:prstGeom>
          <a:noFill/>
          <a:ln>
            <a:noFill/>
          </a:ln>
        </p:spPr>
      </p:pic>
      <p:sp>
        <p:nvSpPr>
          <p:cNvPr id="99" name="Google Shape;99;p16"/>
          <p:cNvSpPr txBox="1"/>
          <p:nvPr/>
        </p:nvSpPr>
        <p:spPr>
          <a:xfrm>
            <a:off x="728750" y="4164813"/>
            <a:ext cx="29784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dirty="0" smtClean="0">
                <a:solidFill>
                  <a:schemeClr val="tx1"/>
                </a:solidFill>
                <a:latin typeface="Old Standard TT"/>
                <a:ea typeface="Old Standard TT"/>
                <a:cs typeface="Old Standard TT"/>
                <a:sym typeface="Old Standard TT"/>
              </a:rPr>
              <a:t>Recursos Didácticos Multimedia, </a:t>
            </a:r>
            <a:r>
              <a:rPr lang="es" sz="900" dirty="0">
                <a:solidFill>
                  <a:schemeClr val="tx1"/>
                </a:solidFill>
                <a:latin typeface="Old Standard TT"/>
                <a:ea typeface="Old Standard TT"/>
                <a:cs typeface="Old Standard TT"/>
                <a:sym typeface="Old Standard TT"/>
              </a:rPr>
              <a:t>recuperado de </a:t>
            </a:r>
            <a:r>
              <a:rPr lang="es" sz="900" dirty="0">
                <a:solidFill>
                  <a:schemeClr val="tx1"/>
                </a:solidFill>
                <a:uFill>
                  <a:noFill/>
                </a:uFill>
                <a:latin typeface="Old Standard TT"/>
                <a:ea typeface="Old Standard TT"/>
                <a:cs typeface="Old Standard TT"/>
                <a:sym typeface="Old Standard TT"/>
              </a:rPr>
              <a:t>http://tecnologiaenpracticadocente.blogspot.com</a:t>
            </a:r>
            <a:endParaRPr sz="900" dirty="0">
              <a:solidFill>
                <a:schemeClr val="tx1"/>
              </a:solidFill>
              <a:latin typeface="Old Standard TT"/>
              <a:ea typeface="Old Standard TT"/>
              <a:cs typeface="Old Standard TT"/>
              <a:sym typeface="Old Standard TT"/>
            </a:endParaRPr>
          </a:p>
        </p:txBody>
      </p:sp>
      <p:pic>
        <p:nvPicPr>
          <p:cNvPr id="100" name="Google Shape;100;p16"/>
          <p:cNvPicPr preferRelativeResize="0"/>
          <p:nvPr/>
        </p:nvPicPr>
        <p:blipFill>
          <a:blip r:embed="rId8">
            <a:alphaModFix/>
          </a:blip>
          <a:stretch>
            <a:fillRect/>
          </a:stretch>
        </p:blipFill>
        <p:spPr>
          <a:xfrm>
            <a:off x="34596" y="1602966"/>
            <a:ext cx="4285950" cy="2485851"/>
          </a:xfrm>
          <a:prstGeom prst="rect">
            <a:avLst/>
          </a:prstGeom>
          <a:noFill/>
          <a:ln>
            <a:noFill/>
          </a:ln>
        </p:spPr>
      </p:pic>
      <p:sp>
        <p:nvSpPr>
          <p:cNvPr id="101" name="Google Shape;10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a:t>
            </a:fld>
            <a:endParaRPr/>
          </a:p>
        </p:txBody>
      </p:sp>
      <p:sp>
        <p:nvSpPr>
          <p:cNvPr id="16" name="Rectángulo 15"/>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Referencias</a:t>
            </a:r>
            <a:endParaRPr/>
          </a:p>
        </p:txBody>
      </p:sp>
      <p:sp>
        <p:nvSpPr>
          <p:cNvPr id="360" name="Google Shape;360;p4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000" i="1">
                <a:latin typeface="Times New Roman"/>
                <a:ea typeface="Times New Roman"/>
                <a:cs typeface="Times New Roman"/>
                <a:sym typeface="Times New Roman"/>
              </a:rPr>
              <a:t>Alvarez, E. (2000). Juglar una herramienta GNU de autoría (Tesis de maestría). Fundación Arturo Rosenblueth para el avance de la Ciencia, México ,D.F.</a:t>
            </a:r>
            <a:endParaRPr sz="1000" i="1">
              <a:latin typeface="Times New Roman"/>
              <a:ea typeface="Times New Roman"/>
              <a:cs typeface="Times New Roman"/>
              <a:sym typeface="Times New Roman"/>
            </a:endParaRPr>
          </a:p>
          <a:p>
            <a:pPr marL="0" lvl="0" indent="0" algn="l" rtl="0">
              <a:spcBef>
                <a:spcPts val="1600"/>
              </a:spcBef>
              <a:spcAft>
                <a:spcPts val="0"/>
              </a:spcAft>
              <a:buNone/>
            </a:pPr>
            <a:r>
              <a:rPr lang="es" sz="1000" i="1">
                <a:latin typeface="Times New Roman"/>
                <a:ea typeface="Times New Roman"/>
                <a:cs typeface="Times New Roman"/>
                <a:sym typeface="Times New Roman"/>
              </a:rPr>
              <a:t>Pressman, R. (2010). Ingeniería del software. Un enfoque práctico. 7th ed. 1221 Avenue of the Americas, New York, NY 10020.: The McGraw-Hill.</a:t>
            </a:r>
            <a:endParaRPr sz="1000" i="1">
              <a:latin typeface="Times New Roman"/>
              <a:ea typeface="Times New Roman"/>
              <a:cs typeface="Times New Roman"/>
              <a:sym typeface="Times New Roman"/>
            </a:endParaRPr>
          </a:p>
          <a:p>
            <a:pPr marL="0" lvl="0" indent="0" algn="l" rtl="0">
              <a:spcBef>
                <a:spcPts val="1600"/>
              </a:spcBef>
              <a:spcAft>
                <a:spcPts val="0"/>
              </a:spcAft>
              <a:buNone/>
            </a:pPr>
            <a:r>
              <a:rPr lang="es" sz="1000" i="1">
                <a:latin typeface="Times New Roman"/>
                <a:ea typeface="Times New Roman"/>
                <a:cs typeface="Times New Roman"/>
                <a:sym typeface="Times New Roman"/>
              </a:rPr>
              <a:t>Richard Davey. (2019). Phaser - HTML5 Game Framework. 2019, Recuperado de Photonstorm Sitio web: https://photonstorm.github.io/phaser3-docs/index.html</a:t>
            </a:r>
            <a:endParaRPr sz="1000" i="1">
              <a:latin typeface="Times New Roman"/>
              <a:ea typeface="Times New Roman"/>
              <a:cs typeface="Times New Roman"/>
              <a:sym typeface="Times New Roman"/>
            </a:endParaRPr>
          </a:p>
          <a:p>
            <a:pPr marL="0" lvl="0" indent="0" algn="just" rtl="0">
              <a:lnSpc>
                <a:spcPct val="100000"/>
              </a:lnSpc>
              <a:spcBef>
                <a:spcPts val="1600"/>
              </a:spcBef>
              <a:spcAft>
                <a:spcPts val="0"/>
              </a:spcAft>
              <a:buNone/>
            </a:pPr>
            <a:r>
              <a:rPr lang="es" sz="1000" i="1">
                <a:latin typeface="Times New Roman"/>
                <a:ea typeface="Times New Roman"/>
                <a:cs typeface="Times New Roman"/>
                <a:sym typeface="Times New Roman"/>
              </a:rPr>
              <a:t>E. Pasternak, R. Fenichel and A. N. Marshall, "Tips for creating a block language with blockly," 2017 IEEE Blocks and Beyond Workshop (B&amp;B), Raleigh, NC, USA, 2017, pp. 21-24.</a:t>
            </a:r>
            <a:endParaRPr sz="1000" i="1">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000" i="1">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s" sz="1000" i="1">
                <a:latin typeface="Times New Roman"/>
                <a:ea typeface="Times New Roman"/>
                <a:cs typeface="Times New Roman"/>
                <a:sym typeface="Times New Roman"/>
              </a:rPr>
              <a:t>Instituto Nacional de Estadística y Geografía (México). (2015). Anuario estadístico y geográfico de Quintana Roo 2015. Recuperado 4 enero, 2019, de http://internet.contenidos.inegi.org.mx/contenidos/Productos/prod_serv/contenidos/espanol/bvinegi/productos/nueva_estruc/anuarios_2015/702825077228.pdf</a:t>
            </a:r>
            <a:endParaRPr sz="1000" i="1">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0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s" sz="1000" i="1">
                <a:latin typeface="Times New Roman"/>
                <a:ea typeface="Times New Roman"/>
                <a:cs typeface="Times New Roman"/>
                <a:sym typeface="Times New Roman"/>
              </a:rPr>
              <a:t>Blockly. EU. Google Developers. Recuperado de http://www.visiblebody.com</a:t>
            </a:r>
            <a:endParaRPr sz="1000" i="1">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r>
              <a:rPr lang="es" sz="1000" i="1">
                <a:latin typeface="Times New Roman"/>
                <a:ea typeface="Times New Roman"/>
                <a:cs typeface="Times New Roman"/>
                <a:sym typeface="Times New Roman"/>
              </a:rPr>
              <a:t>N. Fraser, "Ten things we've learned from Blockly," 2015 IEEE Blocks and Beyond Workshop (Blocks and Beyond), Atlanta, GA, 2015, pp. 49-50.</a:t>
            </a:r>
            <a:endParaRPr sz="1000" i="1">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r>
              <a:rPr lang="es" sz="1000" i="1">
                <a:latin typeface="Times New Roman"/>
                <a:ea typeface="Times New Roman"/>
                <a:cs typeface="Times New Roman"/>
                <a:sym typeface="Times New Roman"/>
              </a:rPr>
              <a:t>Lucy Black. (2012). Google Blockly - A Graphical Language with a Difference. 2019, de I programmer Sitio web: https://www.i-programmer.info</a:t>
            </a:r>
            <a:endParaRPr sz="1000" i="1">
              <a:latin typeface="Times New Roman"/>
              <a:ea typeface="Times New Roman"/>
              <a:cs typeface="Times New Roman"/>
              <a:sym typeface="Times New Roman"/>
            </a:endParaRPr>
          </a:p>
          <a:p>
            <a:pPr marL="0" lvl="0" indent="0" algn="l" rtl="0">
              <a:spcBef>
                <a:spcPts val="1600"/>
              </a:spcBef>
              <a:spcAft>
                <a:spcPts val="0"/>
              </a:spcAft>
              <a:buNone/>
            </a:pPr>
            <a:endParaRPr sz="1200">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endParaRPr sz="1200">
              <a:latin typeface="Times New Roman"/>
              <a:ea typeface="Times New Roman"/>
              <a:cs typeface="Times New Roman"/>
              <a:sym typeface="Times New Roman"/>
            </a:endParaRPr>
          </a:p>
          <a:p>
            <a:pPr marL="0" lvl="0" indent="0" algn="l" rtl="0">
              <a:spcBef>
                <a:spcPts val="1600"/>
              </a:spcBef>
              <a:spcAft>
                <a:spcPts val="0"/>
              </a:spcAft>
              <a:buNone/>
            </a:pPr>
            <a:endParaRPr sz="1200">
              <a:latin typeface="Times New Roman"/>
              <a:ea typeface="Times New Roman"/>
              <a:cs typeface="Times New Roman"/>
              <a:sym typeface="Times New Roman"/>
            </a:endParaRPr>
          </a:p>
          <a:p>
            <a:pPr marL="0" lvl="0" indent="0" algn="l" rtl="0">
              <a:lnSpc>
                <a:spcPct val="100000"/>
              </a:lnSpc>
              <a:spcBef>
                <a:spcPts val="1600"/>
              </a:spcBef>
              <a:spcAft>
                <a:spcPts val="0"/>
              </a:spcAft>
              <a:buClr>
                <a:schemeClr val="dk1"/>
              </a:buClr>
              <a:buSzPts val="1100"/>
              <a:buFont typeface="Arial"/>
              <a:buNone/>
            </a:pPr>
            <a:endParaRPr sz="1200">
              <a:solidFill>
                <a:srgbClr val="000000"/>
              </a:solidFill>
              <a:highlight>
                <a:srgbClr val="FFFFFF"/>
              </a:highlight>
              <a:latin typeface="Times New Roman"/>
              <a:ea typeface="Times New Roman"/>
              <a:cs typeface="Times New Roman"/>
              <a:sym typeface="Times New Roman"/>
            </a:endParaRPr>
          </a:p>
        </p:txBody>
      </p:sp>
      <p:pic>
        <p:nvPicPr>
          <p:cNvPr id="361" name="Google Shape;361;p42"/>
          <p:cNvPicPr preferRelativeResize="0"/>
          <p:nvPr/>
        </p:nvPicPr>
        <p:blipFill>
          <a:blip r:embed="rId3">
            <a:alphaModFix/>
          </a:blip>
          <a:stretch>
            <a:fillRect/>
          </a:stretch>
        </p:blipFill>
        <p:spPr>
          <a:xfrm>
            <a:off x="7658775" y="0"/>
            <a:ext cx="1485225" cy="514875"/>
          </a:xfrm>
          <a:prstGeom prst="rect">
            <a:avLst/>
          </a:prstGeom>
          <a:noFill/>
          <a:ln>
            <a:noFill/>
          </a:ln>
        </p:spPr>
      </p:pic>
      <p:sp>
        <p:nvSpPr>
          <p:cNvPr id="362" name="Google Shape;36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3"/>
          <p:cNvSpPr txBox="1">
            <a:spLocks noGrp="1"/>
          </p:cNvSpPr>
          <p:nvPr>
            <p:ph type="title"/>
          </p:nvPr>
        </p:nvSpPr>
        <p:spPr>
          <a:xfrm>
            <a:off x="490250" y="526350"/>
            <a:ext cx="84087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4000"/>
              <a:t>Gracias por su atención.</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s" sz="4000"/>
              <a:t>¿Preguntas?</a:t>
            </a:r>
            <a:endParaRPr sz="4000"/>
          </a:p>
        </p:txBody>
      </p:sp>
      <p:sp>
        <p:nvSpPr>
          <p:cNvPr id="368" name="Google Shape;368;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21</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7"/>
          <p:cNvSpPr txBox="1">
            <a:spLocks noGrp="1"/>
          </p:cNvSpPr>
          <p:nvPr>
            <p:ph type="body" idx="1"/>
          </p:nvPr>
        </p:nvSpPr>
        <p:spPr>
          <a:xfrm>
            <a:off x="614100" y="1383783"/>
            <a:ext cx="4721100" cy="3397200"/>
          </a:xfrm>
          <a:prstGeom prst="rect">
            <a:avLst/>
          </a:prstGeom>
        </p:spPr>
        <p:txBody>
          <a:bodyPr spcFirstLastPara="1" wrap="square" lIns="91425" tIns="91425" rIns="91425" bIns="91425" anchor="t" anchorCtr="0">
            <a:noAutofit/>
          </a:bodyPr>
          <a:lstStyle/>
          <a:p>
            <a:pPr marL="0" lvl="0" indent="0" algn="just">
              <a:spcBef>
                <a:spcPts val="1600"/>
              </a:spcBef>
              <a:buSzPts val="1100"/>
              <a:buNone/>
            </a:pPr>
            <a:r>
              <a:rPr lang="es" dirty="0" smtClean="0"/>
              <a:t>Crear </a:t>
            </a:r>
            <a:r>
              <a:rPr lang="es" dirty="0" smtClean="0"/>
              <a:t>una herramienta que </a:t>
            </a:r>
            <a:r>
              <a:rPr lang="es" dirty="0"/>
              <a:t>genere </a:t>
            </a:r>
            <a:r>
              <a:rPr lang="es" b="1" dirty="0"/>
              <a:t>contenido multimedia interactivo</a:t>
            </a:r>
            <a:r>
              <a:rPr lang="es" dirty="0"/>
              <a:t> en </a:t>
            </a:r>
            <a:r>
              <a:rPr lang="es" dirty="0" smtClean="0"/>
              <a:t>una plataforma </a:t>
            </a:r>
            <a:r>
              <a:rPr lang="es" b="1" dirty="0"/>
              <a:t>web</a:t>
            </a:r>
            <a:r>
              <a:rPr lang="es" dirty="0"/>
              <a:t>, </a:t>
            </a:r>
            <a:r>
              <a:rPr lang="es" dirty="0" smtClean="0"/>
              <a:t>utilizando </a:t>
            </a:r>
            <a:r>
              <a:rPr lang="es-MX" dirty="0" smtClean="0"/>
              <a:t>medios </a:t>
            </a:r>
            <a:r>
              <a:rPr lang="es-MX" dirty="0"/>
              <a:t>que </a:t>
            </a:r>
            <a:r>
              <a:rPr lang="es-MX" dirty="0" smtClean="0"/>
              <a:t>se </a:t>
            </a:r>
            <a:r>
              <a:rPr lang="es-MX" dirty="0"/>
              <a:t>encuentren disponibles en </a:t>
            </a:r>
            <a:r>
              <a:rPr lang="es-MX" dirty="0" smtClean="0"/>
              <a:t>la Red </a:t>
            </a:r>
            <a:r>
              <a:rPr lang="es-MX" dirty="0"/>
              <a:t>y </a:t>
            </a:r>
            <a:r>
              <a:rPr lang="es-MX" dirty="0" smtClean="0"/>
              <a:t>permitan </a:t>
            </a:r>
            <a:r>
              <a:rPr lang="es-MX" dirty="0"/>
              <a:t>su despliegue también </a:t>
            </a:r>
            <a:r>
              <a:rPr lang="es-MX" dirty="0" smtClean="0"/>
              <a:t>en la Red, </a:t>
            </a:r>
            <a:r>
              <a:rPr lang="es" dirty="0" smtClean="0"/>
              <a:t>utilizando </a:t>
            </a:r>
            <a:r>
              <a:rPr lang="es" dirty="0"/>
              <a:t>para ello programación visual, mediante una metáfora de bloques (BUI</a:t>
            </a:r>
            <a:r>
              <a:rPr lang="es" dirty="0" smtClean="0"/>
              <a:t>).</a:t>
            </a:r>
            <a:r>
              <a:rPr lang="es-MX" dirty="0"/>
              <a:t> </a:t>
            </a:r>
          </a:p>
        </p:txBody>
      </p:sp>
      <p:pic>
        <p:nvPicPr>
          <p:cNvPr id="108" name="Google Shape;108;p17"/>
          <p:cNvPicPr preferRelativeResize="0"/>
          <p:nvPr/>
        </p:nvPicPr>
        <p:blipFill>
          <a:blip r:embed="rId3">
            <a:alphaModFix/>
          </a:blip>
          <a:stretch>
            <a:fillRect/>
          </a:stretch>
        </p:blipFill>
        <p:spPr>
          <a:xfrm>
            <a:off x="7658775" y="0"/>
            <a:ext cx="1485225" cy="514875"/>
          </a:xfrm>
          <a:prstGeom prst="rect">
            <a:avLst/>
          </a:prstGeom>
          <a:noFill/>
          <a:ln>
            <a:noFill/>
          </a:ln>
        </p:spPr>
      </p:pic>
      <p:sp>
        <p:nvSpPr>
          <p:cNvPr id="109" name="Google Shape;10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3</a:t>
            </a:fld>
            <a:endParaRPr/>
          </a:p>
        </p:txBody>
      </p:sp>
      <p:sp>
        <p:nvSpPr>
          <p:cNvPr id="110" name="Google Shape;110;p17"/>
          <p:cNvSpPr txBox="1">
            <a:spLocks noGrp="1"/>
          </p:cNvSpPr>
          <p:nvPr>
            <p:ph type="title"/>
          </p:nvPr>
        </p:nvSpPr>
        <p:spPr>
          <a:xfrm>
            <a:off x="216896" y="618592"/>
            <a:ext cx="8520600" cy="613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 sz="3200" dirty="0" smtClean="0"/>
              <a:t>Objetivo</a:t>
            </a:r>
            <a:endParaRPr sz="3200" dirty="0"/>
          </a:p>
        </p:txBody>
      </p:sp>
      <p:sp>
        <p:nvSpPr>
          <p:cNvPr id="7" name="Rectángulo 6"/>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pic>
        <p:nvPicPr>
          <p:cNvPr id="9" name="Google Shape;69;p14"/>
          <p:cNvPicPr preferRelativeResize="0"/>
          <p:nvPr/>
        </p:nvPicPr>
        <p:blipFill rotWithShape="1">
          <a:blip r:embed="rId4">
            <a:alphaModFix/>
          </a:blip>
          <a:srcRect t="7740" r="4030"/>
          <a:stretch/>
        </p:blipFill>
        <p:spPr>
          <a:xfrm>
            <a:off x="5824800" y="1123201"/>
            <a:ext cx="3081600" cy="32483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Metodología</a:t>
            </a:r>
            <a:endParaRPr/>
          </a:p>
        </p:txBody>
      </p:sp>
      <p:pic>
        <p:nvPicPr>
          <p:cNvPr id="143" name="Google Shape;143;p20"/>
          <p:cNvPicPr preferRelativeResize="0"/>
          <p:nvPr/>
        </p:nvPicPr>
        <p:blipFill>
          <a:blip r:embed="rId3">
            <a:alphaModFix/>
          </a:blip>
          <a:stretch>
            <a:fillRect/>
          </a:stretch>
        </p:blipFill>
        <p:spPr>
          <a:xfrm>
            <a:off x="7658775" y="0"/>
            <a:ext cx="1485225" cy="514875"/>
          </a:xfrm>
          <a:prstGeom prst="rect">
            <a:avLst/>
          </a:prstGeom>
          <a:noFill/>
          <a:ln>
            <a:noFill/>
          </a:ln>
        </p:spPr>
      </p:pic>
      <p:sp>
        <p:nvSpPr>
          <p:cNvPr id="144" name="Google Shape;14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4</a:t>
            </a:fld>
            <a:endParaRPr/>
          </a:p>
        </p:txBody>
      </p:sp>
      <p:sp>
        <p:nvSpPr>
          <p:cNvPr id="147" name="Google Shape;147;p20"/>
          <p:cNvSpPr txBox="1"/>
          <p:nvPr/>
        </p:nvSpPr>
        <p:spPr>
          <a:xfrm>
            <a:off x="311700" y="865925"/>
            <a:ext cx="3900677" cy="384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800" dirty="0" smtClean="0">
                <a:latin typeface="Old Standard TT"/>
                <a:ea typeface="Old Standard TT"/>
                <a:cs typeface="Old Standard TT"/>
                <a:sym typeface="Old Standard TT"/>
              </a:rPr>
              <a:t>Desarrollo de software</a:t>
            </a:r>
            <a:endParaRPr sz="1800" dirty="0">
              <a:latin typeface="Old Standard TT"/>
              <a:ea typeface="Old Standard TT"/>
              <a:cs typeface="Old Standard TT"/>
              <a:sym typeface="Old Standard TT"/>
            </a:endParaRPr>
          </a:p>
        </p:txBody>
      </p:sp>
      <p:sp>
        <p:nvSpPr>
          <p:cNvPr id="148" name="Google Shape;148;p20"/>
          <p:cNvSpPr txBox="1"/>
          <p:nvPr/>
        </p:nvSpPr>
        <p:spPr>
          <a:xfrm>
            <a:off x="1583203" y="4415824"/>
            <a:ext cx="5048700" cy="5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dirty="0" smtClean="0">
                <a:latin typeface="Old Standard TT"/>
                <a:ea typeface="Old Standard TT"/>
                <a:cs typeface="Old Standard TT"/>
                <a:sym typeface="Old Standard TT"/>
              </a:rPr>
              <a:t>Scrum</a:t>
            </a:r>
            <a:r>
              <a:rPr lang="es" sz="900" dirty="0" smtClean="0">
                <a:solidFill>
                  <a:srgbClr val="000000"/>
                </a:solidFill>
                <a:latin typeface="Old Standard TT"/>
                <a:ea typeface="Old Standard TT"/>
                <a:cs typeface="Old Standard TT"/>
                <a:sym typeface="Old Standard TT"/>
              </a:rPr>
              <a:t>, 2019, recuper</a:t>
            </a:r>
            <a:r>
              <a:rPr lang="es" sz="900" dirty="0" smtClean="0">
                <a:latin typeface="Old Standard TT"/>
                <a:ea typeface="Old Standard TT"/>
                <a:cs typeface="Old Standard TT"/>
                <a:sym typeface="Old Standard TT"/>
              </a:rPr>
              <a:t>ado de </a:t>
            </a:r>
            <a:r>
              <a:rPr lang="es" sz="900" dirty="0" smtClean="0">
                <a:uFill>
                  <a:noFill/>
                </a:uFill>
                <a:latin typeface="Old Standard TT"/>
                <a:ea typeface="Old Standard TT"/>
                <a:cs typeface="Old Standard TT"/>
                <a:sym typeface="Old Standard TT"/>
              </a:rPr>
              <a:t>scrum.org</a:t>
            </a:r>
            <a:endParaRPr sz="900" dirty="0">
              <a:latin typeface="Old Standard TT"/>
              <a:ea typeface="Old Standard TT"/>
              <a:cs typeface="Old Standard TT"/>
              <a:sym typeface="Old Standard TT"/>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860" y="865925"/>
            <a:ext cx="7663250" cy="3831625"/>
          </a:xfrm>
          <a:prstGeom prst="rect">
            <a:avLst/>
          </a:prstGeom>
        </p:spPr>
      </p:pic>
      <p:sp>
        <p:nvSpPr>
          <p:cNvPr id="8" name="Rectángulo 7"/>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extLst>
      <p:ext uri="{BB962C8B-B14F-4D97-AF65-F5344CB8AC3E}">
        <p14:creationId xmlns:p14="http://schemas.microsoft.com/office/powerpoint/2010/main" val="1131255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Metodología</a:t>
            </a:r>
            <a:endParaRPr/>
          </a:p>
        </p:txBody>
      </p:sp>
      <p:pic>
        <p:nvPicPr>
          <p:cNvPr id="143" name="Google Shape;143;p20"/>
          <p:cNvPicPr preferRelativeResize="0"/>
          <p:nvPr/>
        </p:nvPicPr>
        <p:blipFill>
          <a:blip r:embed="rId3">
            <a:alphaModFix/>
          </a:blip>
          <a:stretch>
            <a:fillRect/>
          </a:stretch>
        </p:blipFill>
        <p:spPr>
          <a:xfrm>
            <a:off x="7658775" y="0"/>
            <a:ext cx="1485225" cy="514875"/>
          </a:xfrm>
          <a:prstGeom prst="rect">
            <a:avLst/>
          </a:prstGeom>
          <a:noFill/>
          <a:ln>
            <a:noFill/>
          </a:ln>
        </p:spPr>
      </p:pic>
      <p:sp>
        <p:nvSpPr>
          <p:cNvPr id="144" name="Google Shape;14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5</a:t>
            </a:fld>
            <a:endParaRPr/>
          </a:p>
        </p:txBody>
      </p:sp>
      <p:pic>
        <p:nvPicPr>
          <p:cNvPr id="145" name="Google Shape;145;p20"/>
          <p:cNvPicPr preferRelativeResize="0"/>
          <p:nvPr/>
        </p:nvPicPr>
        <p:blipFill>
          <a:blip r:embed="rId4">
            <a:alphaModFix/>
          </a:blip>
          <a:stretch>
            <a:fillRect/>
          </a:stretch>
        </p:blipFill>
        <p:spPr>
          <a:xfrm>
            <a:off x="517237" y="1444782"/>
            <a:ext cx="3796147" cy="2470818"/>
          </a:xfrm>
          <a:prstGeom prst="rect">
            <a:avLst/>
          </a:prstGeom>
          <a:noFill/>
          <a:ln>
            <a:noFill/>
          </a:ln>
        </p:spPr>
      </p:pic>
      <p:sp>
        <p:nvSpPr>
          <p:cNvPr id="148" name="Google Shape;148;p20"/>
          <p:cNvSpPr txBox="1"/>
          <p:nvPr/>
        </p:nvSpPr>
        <p:spPr>
          <a:xfrm>
            <a:off x="501674" y="4052348"/>
            <a:ext cx="5048700" cy="5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dirty="0">
                <a:solidFill>
                  <a:srgbClr val="000000"/>
                </a:solidFill>
                <a:latin typeface="Old Standard TT"/>
                <a:ea typeface="Old Standard TT"/>
                <a:cs typeface="Old Standard TT"/>
                <a:sym typeface="Old Standard TT"/>
              </a:rPr>
              <a:t>Multimedia en la educación, 2016, recuper</a:t>
            </a:r>
            <a:r>
              <a:rPr lang="es" sz="900" dirty="0">
                <a:latin typeface="Old Standard TT"/>
                <a:ea typeface="Old Standard TT"/>
                <a:cs typeface="Old Standard TT"/>
                <a:sym typeface="Old Standard TT"/>
              </a:rPr>
              <a:t>ado de </a:t>
            </a:r>
            <a:r>
              <a:rPr lang="es" sz="900" dirty="0">
                <a:uFill>
                  <a:noFill/>
                </a:uFill>
                <a:latin typeface="Old Standard TT"/>
                <a:ea typeface="Old Standard TT"/>
                <a:cs typeface="Old Standard TT"/>
                <a:sym typeface="Old Standard TT"/>
              </a:rPr>
              <a:t>https://jeronimopalacios.com</a:t>
            </a:r>
            <a:r>
              <a:rPr lang="es" sz="900" dirty="0">
                <a:latin typeface="Old Standard TT"/>
                <a:ea typeface="Old Standard TT"/>
                <a:cs typeface="Old Standard TT"/>
                <a:sym typeface="Old Standard TT"/>
              </a:rPr>
              <a:t>/scrum</a:t>
            </a:r>
            <a:endParaRPr sz="900" dirty="0">
              <a:latin typeface="Old Standard TT"/>
              <a:ea typeface="Old Standard TT"/>
              <a:cs typeface="Old Standard TT"/>
              <a:sym typeface="Old Standard TT"/>
            </a:endParaRPr>
          </a:p>
        </p:txBody>
      </p:sp>
      <p:sp>
        <p:nvSpPr>
          <p:cNvPr id="10" name="Google Shape;147;p20"/>
          <p:cNvSpPr txBox="1"/>
          <p:nvPr/>
        </p:nvSpPr>
        <p:spPr>
          <a:xfrm>
            <a:off x="311700" y="865925"/>
            <a:ext cx="3900677" cy="384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800" dirty="0" smtClean="0">
                <a:latin typeface="Old Standard TT"/>
                <a:ea typeface="Old Standard TT"/>
                <a:cs typeface="Old Standard TT"/>
                <a:sym typeface="Old Standard TT"/>
              </a:rPr>
              <a:t>Evaluación</a:t>
            </a:r>
            <a:endParaRPr sz="1800" dirty="0">
              <a:latin typeface="Old Standard TT"/>
              <a:ea typeface="Old Standard TT"/>
              <a:cs typeface="Old Standard TT"/>
              <a:sym typeface="Old Standard TT"/>
            </a:endParaRPr>
          </a:p>
        </p:txBody>
      </p:sp>
      <p:pic>
        <p:nvPicPr>
          <p:cNvPr id="1026" name="Picture 2" descr="1k6StrzZ3w3qvejZgTvhCe1Av1Y1oLNGCP254aEgwKZ-kRKhmLk2fou4K9G8TqVg1jeyqN53vQQ_UXzzqv88ydQ016cOE6Mx58UkMvYmMBzHqe1u86y6U97Z6D6lBCl1sz937Ho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018107"/>
            <a:ext cx="4425421" cy="14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Metodología SUS (System Usability Scale)</a:t>
            </a:r>
            <a:endParaRPr/>
          </a:p>
        </p:txBody>
      </p:sp>
      <p:pic>
        <p:nvPicPr>
          <p:cNvPr id="154" name="Google Shape;154;p21"/>
          <p:cNvPicPr preferRelativeResize="0"/>
          <p:nvPr/>
        </p:nvPicPr>
        <p:blipFill>
          <a:blip r:embed="rId3">
            <a:alphaModFix/>
          </a:blip>
          <a:stretch>
            <a:fillRect/>
          </a:stretch>
        </p:blipFill>
        <p:spPr>
          <a:xfrm>
            <a:off x="7658775" y="0"/>
            <a:ext cx="1485225" cy="514875"/>
          </a:xfrm>
          <a:prstGeom prst="rect">
            <a:avLst/>
          </a:prstGeom>
          <a:noFill/>
          <a:ln>
            <a:noFill/>
          </a:ln>
        </p:spPr>
      </p:pic>
      <p:graphicFrame>
        <p:nvGraphicFramePr>
          <p:cNvPr id="155" name="Google Shape;155;p21"/>
          <p:cNvGraphicFramePr/>
          <p:nvPr/>
        </p:nvGraphicFramePr>
        <p:xfrm>
          <a:off x="429975" y="1211775"/>
          <a:ext cx="8284050" cy="3413520"/>
        </p:xfrm>
        <a:graphic>
          <a:graphicData uri="http://schemas.openxmlformats.org/drawingml/2006/table">
            <a:tbl>
              <a:tblPr>
                <a:noFill/>
                <a:tableStyleId>{D34F4B5F-FFE2-48A3-9E08-AE2E26D9392C}</a:tableStyleId>
              </a:tblPr>
              <a:tblGrid>
                <a:gridCol w="776300"/>
                <a:gridCol w="7507750"/>
              </a:tblGrid>
              <a:tr h="425150">
                <a:tc>
                  <a:txBody>
                    <a:bodyPr/>
                    <a:lstStyle/>
                    <a:p>
                      <a:pPr marL="0" lvl="0" indent="0" algn="l" rtl="0">
                        <a:spcBef>
                          <a:spcPts val="0"/>
                        </a:spcBef>
                        <a:spcAft>
                          <a:spcPts val="0"/>
                        </a:spcAft>
                        <a:buNone/>
                      </a:pPr>
                      <a:r>
                        <a:rPr lang="es" sz="1600">
                          <a:latin typeface="Old Standard TT"/>
                          <a:ea typeface="Old Standard TT"/>
                          <a:cs typeface="Old Standard TT"/>
                          <a:sym typeface="Old Standard TT"/>
                        </a:rPr>
                        <a:t>1º</a:t>
                      </a:r>
                      <a:endParaRPr sz="1600">
                        <a:latin typeface="Old Standard TT"/>
                        <a:ea typeface="Old Standard TT"/>
                        <a:cs typeface="Old Standard TT"/>
                        <a:sym typeface="Old Standard TT"/>
                      </a:endParaRPr>
                    </a:p>
                  </a:txBody>
                  <a:tcPr marL="91425" marR="91425" marT="91425" marB="91425">
                    <a:solidFill>
                      <a:srgbClr val="D9D9D9"/>
                    </a:solidFill>
                  </a:tcPr>
                </a:tc>
                <a:tc>
                  <a:txBody>
                    <a:bodyPr/>
                    <a:lstStyle/>
                    <a:p>
                      <a:pPr marL="0" lvl="0" indent="0" algn="l" rtl="0">
                        <a:spcBef>
                          <a:spcPts val="0"/>
                        </a:spcBef>
                        <a:spcAft>
                          <a:spcPts val="0"/>
                        </a:spcAft>
                        <a:buClr>
                          <a:srgbClr val="000000"/>
                        </a:buClr>
                        <a:buSzPts val="1100"/>
                        <a:buFont typeface="Arial"/>
                        <a:buNone/>
                      </a:pPr>
                      <a:r>
                        <a:rPr lang="es" sz="1600">
                          <a:solidFill>
                            <a:srgbClr val="000000"/>
                          </a:solidFill>
                          <a:latin typeface="Old Standard TT"/>
                          <a:ea typeface="Old Standard TT"/>
                          <a:cs typeface="Old Standard TT"/>
                          <a:sym typeface="Old Standard TT"/>
                        </a:rPr>
                        <a:t>Creo que me gustaría usar Juglar Web con frecuencia.</a:t>
                      </a:r>
                      <a:endParaRPr sz="1600">
                        <a:latin typeface="Old Standard TT"/>
                        <a:ea typeface="Old Standard TT"/>
                        <a:cs typeface="Old Standard TT"/>
                        <a:sym typeface="Old Standard TT"/>
                      </a:endParaRPr>
                    </a:p>
                  </a:txBody>
                  <a:tcPr marL="91425" marR="91425" marT="91425" marB="91425"/>
                </a:tc>
              </a:tr>
              <a:tr h="425150">
                <a:tc>
                  <a:txBody>
                    <a:bodyPr/>
                    <a:lstStyle/>
                    <a:p>
                      <a:pPr marL="0" lvl="0" indent="0" algn="l" rtl="0">
                        <a:spcBef>
                          <a:spcPts val="0"/>
                        </a:spcBef>
                        <a:spcAft>
                          <a:spcPts val="0"/>
                        </a:spcAft>
                        <a:buNone/>
                      </a:pPr>
                      <a:r>
                        <a:rPr lang="es" sz="1600">
                          <a:latin typeface="Old Standard TT"/>
                          <a:ea typeface="Old Standard TT"/>
                          <a:cs typeface="Old Standard TT"/>
                          <a:sym typeface="Old Standard TT"/>
                        </a:rPr>
                        <a:t>2º</a:t>
                      </a:r>
                      <a:endParaRPr sz="1600">
                        <a:latin typeface="Old Standard TT"/>
                        <a:ea typeface="Old Standard TT"/>
                        <a:cs typeface="Old Standard TT"/>
                        <a:sym typeface="Old Standard TT"/>
                      </a:endParaRPr>
                    </a:p>
                  </a:txBody>
                  <a:tcPr marL="91425" marR="91425" marT="91425" marB="91425">
                    <a:solidFill>
                      <a:srgbClr val="D9D9D9"/>
                    </a:solidFill>
                  </a:tcPr>
                </a:tc>
                <a:tc>
                  <a:txBody>
                    <a:bodyPr/>
                    <a:lstStyle/>
                    <a:p>
                      <a:pPr marL="0" lvl="0" indent="0" algn="l" rtl="0">
                        <a:spcBef>
                          <a:spcPts val="0"/>
                        </a:spcBef>
                        <a:spcAft>
                          <a:spcPts val="0"/>
                        </a:spcAft>
                        <a:buClr>
                          <a:srgbClr val="000000"/>
                        </a:buClr>
                        <a:buSzPts val="1100"/>
                        <a:buFont typeface="Arial"/>
                        <a:buNone/>
                      </a:pPr>
                      <a:r>
                        <a:rPr lang="es" sz="1600">
                          <a:solidFill>
                            <a:srgbClr val="000000"/>
                          </a:solidFill>
                          <a:latin typeface="Old Standard TT"/>
                          <a:ea typeface="Old Standard TT"/>
                          <a:cs typeface="Old Standard TT"/>
                          <a:sym typeface="Old Standard TT"/>
                        </a:rPr>
                        <a:t>He encontrado que Juglar Web es innecesariamente complejo.</a:t>
                      </a:r>
                      <a:endParaRPr sz="1600">
                        <a:latin typeface="Old Standard TT"/>
                        <a:ea typeface="Old Standard TT"/>
                        <a:cs typeface="Old Standard TT"/>
                        <a:sym typeface="Old Standard TT"/>
                      </a:endParaRPr>
                    </a:p>
                  </a:txBody>
                  <a:tcPr marL="91425" marR="91425" marT="91425" marB="91425"/>
                </a:tc>
              </a:tr>
              <a:tr h="425150">
                <a:tc>
                  <a:txBody>
                    <a:bodyPr/>
                    <a:lstStyle/>
                    <a:p>
                      <a:pPr marL="0" lvl="0" indent="0" algn="l" rtl="0">
                        <a:spcBef>
                          <a:spcPts val="0"/>
                        </a:spcBef>
                        <a:spcAft>
                          <a:spcPts val="0"/>
                        </a:spcAft>
                        <a:buNone/>
                      </a:pPr>
                      <a:r>
                        <a:rPr lang="es" sz="1600">
                          <a:latin typeface="Old Standard TT"/>
                          <a:ea typeface="Old Standard TT"/>
                          <a:cs typeface="Old Standard TT"/>
                          <a:sym typeface="Old Standard TT"/>
                        </a:rPr>
                        <a:t>3º</a:t>
                      </a:r>
                      <a:endParaRPr sz="1600">
                        <a:latin typeface="Old Standard TT"/>
                        <a:ea typeface="Old Standard TT"/>
                        <a:cs typeface="Old Standard TT"/>
                        <a:sym typeface="Old Standard TT"/>
                      </a:endParaRPr>
                    </a:p>
                  </a:txBody>
                  <a:tcPr marL="91425" marR="91425" marT="91425" marB="91425">
                    <a:solidFill>
                      <a:srgbClr val="D9D9D9"/>
                    </a:solidFill>
                  </a:tcPr>
                </a:tc>
                <a:tc>
                  <a:txBody>
                    <a:bodyPr/>
                    <a:lstStyle/>
                    <a:p>
                      <a:pPr marL="0" lvl="0" indent="0" algn="l" rtl="0">
                        <a:spcBef>
                          <a:spcPts val="0"/>
                        </a:spcBef>
                        <a:spcAft>
                          <a:spcPts val="0"/>
                        </a:spcAft>
                        <a:buClr>
                          <a:srgbClr val="000000"/>
                        </a:buClr>
                        <a:buSzPts val="1100"/>
                        <a:buFont typeface="Arial"/>
                        <a:buNone/>
                      </a:pPr>
                      <a:r>
                        <a:rPr lang="es" sz="1600">
                          <a:solidFill>
                            <a:srgbClr val="000000"/>
                          </a:solidFill>
                          <a:latin typeface="Old Standard TT"/>
                          <a:ea typeface="Old Standard TT"/>
                          <a:cs typeface="Old Standard TT"/>
                          <a:sym typeface="Old Standard TT"/>
                        </a:rPr>
                        <a:t>Pienso que Juglar Web fué fácil de usar.</a:t>
                      </a:r>
                      <a:endParaRPr sz="1600">
                        <a:latin typeface="Old Standard TT"/>
                        <a:ea typeface="Old Standard TT"/>
                        <a:cs typeface="Old Standard TT"/>
                        <a:sym typeface="Old Standard TT"/>
                      </a:endParaRPr>
                    </a:p>
                  </a:txBody>
                  <a:tcPr marL="91425" marR="91425" marT="91425" marB="91425"/>
                </a:tc>
              </a:tr>
              <a:tr h="425150">
                <a:tc>
                  <a:txBody>
                    <a:bodyPr/>
                    <a:lstStyle/>
                    <a:p>
                      <a:pPr marL="0" lvl="0" indent="0" algn="l" rtl="0">
                        <a:spcBef>
                          <a:spcPts val="0"/>
                        </a:spcBef>
                        <a:spcAft>
                          <a:spcPts val="0"/>
                        </a:spcAft>
                        <a:buNone/>
                      </a:pPr>
                      <a:r>
                        <a:rPr lang="es" sz="1600">
                          <a:latin typeface="Old Standard TT"/>
                          <a:ea typeface="Old Standard TT"/>
                          <a:cs typeface="Old Standard TT"/>
                          <a:sym typeface="Old Standard TT"/>
                        </a:rPr>
                        <a:t>4º</a:t>
                      </a:r>
                      <a:endParaRPr sz="1600">
                        <a:latin typeface="Old Standard TT"/>
                        <a:ea typeface="Old Standard TT"/>
                        <a:cs typeface="Old Standard TT"/>
                        <a:sym typeface="Old Standard TT"/>
                      </a:endParaRPr>
                    </a:p>
                  </a:txBody>
                  <a:tcPr marL="91425" marR="91425" marT="91425" marB="91425">
                    <a:solidFill>
                      <a:srgbClr val="D9D9D9"/>
                    </a:solidFill>
                  </a:tcPr>
                </a:tc>
                <a:tc>
                  <a:txBody>
                    <a:bodyPr/>
                    <a:lstStyle/>
                    <a:p>
                      <a:pPr marL="0" lvl="0" indent="0" algn="l" rtl="0">
                        <a:spcBef>
                          <a:spcPts val="0"/>
                        </a:spcBef>
                        <a:spcAft>
                          <a:spcPts val="0"/>
                        </a:spcAft>
                        <a:buClr>
                          <a:srgbClr val="000000"/>
                        </a:buClr>
                        <a:buSzPts val="1100"/>
                        <a:buFont typeface="Arial"/>
                        <a:buNone/>
                      </a:pPr>
                      <a:r>
                        <a:rPr lang="es" sz="1600">
                          <a:solidFill>
                            <a:srgbClr val="000000"/>
                          </a:solidFill>
                          <a:latin typeface="Old Standard TT"/>
                          <a:ea typeface="Old Standard TT"/>
                          <a:cs typeface="Old Standard TT"/>
                          <a:sym typeface="Old Standard TT"/>
                        </a:rPr>
                        <a:t>Creo que necesito el apoyo de una persona para poder utilizar Juglar Web.</a:t>
                      </a:r>
                      <a:endParaRPr sz="1600">
                        <a:latin typeface="Old Standard TT"/>
                        <a:ea typeface="Old Standard TT"/>
                        <a:cs typeface="Old Standard TT"/>
                        <a:sym typeface="Old Standard TT"/>
                      </a:endParaRPr>
                    </a:p>
                  </a:txBody>
                  <a:tcPr marL="91425" marR="91425" marT="91425" marB="91425"/>
                </a:tc>
              </a:tr>
              <a:tr h="425150">
                <a:tc>
                  <a:txBody>
                    <a:bodyPr/>
                    <a:lstStyle/>
                    <a:p>
                      <a:pPr marL="0" lvl="0" indent="0" algn="l" rtl="0">
                        <a:spcBef>
                          <a:spcPts val="0"/>
                        </a:spcBef>
                        <a:spcAft>
                          <a:spcPts val="0"/>
                        </a:spcAft>
                        <a:buNone/>
                      </a:pPr>
                      <a:r>
                        <a:rPr lang="es" sz="1600">
                          <a:latin typeface="Old Standard TT"/>
                          <a:ea typeface="Old Standard TT"/>
                          <a:cs typeface="Old Standard TT"/>
                          <a:sym typeface="Old Standard TT"/>
                        </a:rPr>
                        <a:t>5º</a:t>
                      </a:r>
                      <a:endParaRPr sz="1600">
                        <a:latin typeface="Old Standard TT"/>
                        <a:ea typeface="Old Standard TT"/>
                        <a:cs typeface="Old Standard TT"/>
                        <a:sym typeface="Old Standard TT"/>
                      </a:endParaRPr>
                    </a:p>
                  </a:txBody>
                  <a:tcPr marL="91425" marR="91425" marT="91425" marB="91425">
                    <a:solidFill>
                      <a:srgbClr val="D9D9D9"/>
                    </a:solidFill>
                  </a:tcPr>
                </a:tc>
                <a:tc>
                  <a:txBody>
                    <a:bodyPr/>
                    <a:lstStyle/>
                    <a:p>
                      <a:pPr marL="0" lvl="0" indent="0" algn="l" rtl="0">
                        <a:spcBef>
                          <a:spcPts val="0"/>
                        </a:spcBef>
                        <a:spcAft>
                          <a:spcPts val="0"/>
                        </a:spcAft>
                        <a:buClr>
                          <a:srgbClr val="000000"/>
                        </a:buClr>
                        <a:buSzPts val="1100"/>
                        <a:buFont typeface="Arial"/>
                        <a:buNone/>
                      </a:pPr>
                      <a:r>
                        <a:rPr lang="es" sz="1600">
                          <a:solidFill>
                            <a:srgbClr val="000000"/>
                          </a:solidFill>
                          <a:latin typeface="Old Standard TT"/>
                          <a:ea typeface="Old Standard TT"/>
                          <a:cs typeface="Old Standard TT"/>
                          <a:sym typeface="Old Standard TT"/>
                        </a:rPr>
                        <a:t>Me pareció que las funciones de Juglar Web fueron bien integradas.</a:t>
                      </a:r>
                      <a:endParaRPr sz="1600">
                        <a:latin typeface="Old Standard TT"/>
                        <a:ea typeface="Old Standard TT"/>
                        <a:cs typeface="Old Standard TT"/>
                        <a:sym typeface="Old Standard TT"/>
                      </a:endParaRPr>
                    </a:p>
                  </a:txBody>
                  <a:tcPr marL="91425" marR="91425" marT="91425" marB="91425"/>
                </a:tc>
              </a:tr>
              <a:tr h="425150">
                <a:tc>
                  <a:txBody>
                    <a:bodyPr/>
                    <a:lstStyle/>
                    <a:p>
                      <a:pPr marL="0" lvl="0" indent="0" algn="l" rtl="0">
                        <a:spcBef>
                          <a:spcPts val="0"/>
                        </a:spcBef>
                        <a:spcAft>
                          <a:spcPts val="0"/>
                        </a:spcAft>
                        <a:buNone/>
                      </a:pPr>
                      <a:r>
                        <a:rPr lang="es" sz="1600">
                          <a:latin typeface="Old Standard TT"/>
                          <a:ea typeface="Old Standard TT"/>
                          <a:cs typeface="Old Standard TT"/>
                          <a:sym typeface="Old Standard TT"/>
                        </a:rPr>
                        <a:t>6º</a:t>
                      </a:r>
                      <a:endParaRPr sz="1600">
                        <a:latin typeface="Old Standard TT"/>
                        <a:ea typeface="Old Standard TT"/>
                        <a:cs typeface="Old Standard TT"/>
                        <a:sym typeface="Old Standard TT"/>
                      </a:endParaRPr>
                    </a:p>
                  </a:txBody>
                  <a:tcPr marL="91425" marR="91425" marT="91425" marB="91425">
                    <a:solidFill>
                      <a:srgbClr val="D9D9D9"/>
                    </a:solidFill>
                  </a:tcPr>
                </a:tc>
                <a:tc>
                  <a:txBody>
                    <a:bodyPr/>
                    <a:lstStyle/>
                    <a:p>
                      <a:pPr marL="0" lvl="0" indent="0" algn="l" rtl="0">
                        <a:spcBef>
                          <a:spcPts val="0"/>
                        </a:spcBef>
                        <a:spcAft>
                          <a:spcPts val="0"/>
                        </a:spcAft>
                        <a:buClr>
                          <a:srgbClr val="000000"/>
                        </a:buClr>
                        <a:buSzPts val="1100"/>
                        <a:buFont typeface="Arial"/>
                        <a:buNone/>
                      </a:pPr>
                      <a:r>
                        <a:rPr lang="es" sz="1600">
                          <a:solidFill>
                            <a:srgbClr val="000000"/>
                          </a:solidFill>
                          <a:latin typeface="Old Standard TT"/>
                          <a:ea typeface="Old Standard TT"/>
                          <a:cs typeface="Old Standard TT"/>
                          <a:sym typeface="Old Standard TT"/>
                        </a:rPr>
                        <a:t>Pienso que la mayoría de la gente aprendería a usar Juglar web muy rápidamente.</a:t>
                      </a:r>
                      <a:endParaRPr sz="1600">
                        <a:latin typeface="Old Standard TT"/>
                        <a:ea typeface="Old Standard TT"/>
                        <a:cs typeface="Old Standard TT"/>
                        <a:sym typeface="Old Standard TT"/>
                      </a:endParaRPr>
                    </a:p>
                  </a:txBody>
                  <a:tcPr marL="91425" marR="91425" marT="91425" marB="91425"/>
                </a:tc>
              </a:tr>
              <a:tr h="425150">
                <a:tc>
                  <a:txBody>
                    <a:bodyPr/>
                    <a:lstStyle/>
                    <a:p>
                      <a:pPr marL="0" lvl="0" indent="0" algn="l" rtl="0">
                        <a:spcBef>
                          <a:spcPts val="0"/>
                        </a:spcBef>
                        <a:spcAft>
                          <a:spcPts val="0"/>
                        </a:spcAft>
                        <a:buNone/>
                      </a:pPr>
                      <a:r>
                        <a:rPr lang="es" sz="1600">
                          <a:latin typeface="Old Standard TT"/>
                          <a:ea typeface="Old Standard TT"/>
                          <a:cs typeface="Old Standard TT"/>
                          <a:sym typeface="Old Standard TT"/>
                        </a:rPr>
                        <a:t>7º</a:t>
                      </a:r>
                      <a:endParaRPr sz="1600">
                        <a:latin typeface="Old Standard TT"/>
                        <a:ea typeface="Old Standard TT"/>
                        <a:cs typeface="Old Standard TT"/>
                        <a:sym typeface="Old Standard TT"/>
                      </a:endParaRPr>
                    </a:p>
                  </a:txBody>
                  <a:tcPr marL="91425" marR="91425" marT="91425" marB="91425">
                    <a:solidFill>
                      <a:srgbClr val="D9D9D9"/>
                    </a:solidFill>
                  </a:tcPr>
                </a:tc>
                <a:tc>
                  <a:txBody>
                    <a:bodyPr/>
                    <a:lstStyle/>
                    <a:p>
                      <a:pPr marL="0" lvl="0" indent="0" algn="l" rtl="0">
                        <a:spcBef>
                          <a:spcPts val="0"/>
                        </a:spcBef>
                        <a:spcAft>
                          <a:spcPts val="0"/>
                        </a:spcAft>
                        <a:buClr>
                          <a:srgbClr val="000000"/>
                        </a:buClr>
                        <a:buSzPts val="1100"/>
                        <a:buFont typeface="Arial"/>
                        <a:buNone/>
                      </a:pPr>
                      <a:r>
                        <a:rPr lang="es" sz="1600">
                          <a:solidFill>
                            <a:srgbClr val="000000"/>
                          </a:solidFill>
                          <a:latin typeface="Old Standard TT"/>
                          <a:ea typeface="Old Standard TT"/>
                          <a:cs typeface="Old Standard TT"/>
                          <a:sym typeface="Old Standard TT"/>
                        </a:rPr>
                        <a:t>Encuentro que Juglar Web es muy difícil de usar.</a:t>
                      </a:r>
                      <a:endParaRPr sz="1600">
                        <a:latin typeface="Old Standard TT"/>
                        <a:ea typeface="Old Standard TT"/>
                        <a:cs typeface="Old Standard TT"/>
                        <a:sym typeface="Old Standard TT"/>
                      </a:endParaRPr>
                    </a:p>
                  </a:txBody>
                  <a:tcPr marL="91425" marR="91425" marT="91425" marB="91425"/>
                </a:tc>
              </a:tr>
              <a:tr h="425150">
                <a:tc>
                  <a:txBody>
                    <a:bodyPr/>
                    <a:lstStyle/>
                    <a:p>
                      <a:pPr marL="0" lvl="0" indent="0" algn="l" rtl="0">
                        <a:spcBef>
                          <a:spcPts val="0"/>
                        </a:spcBef>
                        <a:spcAft>
                          <a:spcPts val="0"/>
                        </a:spcAft>
                        <a:buNone/>
                      </a:pPr>
                      <a:r>
                        <a:rPr lang="es" sz="1600">
                          <a:latin typeface="Old Standard TT"/>
                          <a:ea typeface="Old Standard TT"/>
                          <a:cs typeface="Old Standard TT"/>
                          <a:sym typeface="Old Standard TT"/>
                        </a:rPr>
                        <a:t>8º</a:t>
                      </a:r>
                      <a:endParaRPr sz="1600">
                        <a:latin typeface="Old Standard TT"/>
                        <a:ea typeface="Old Standard TT"/>
                        <a:cs typeface="Old Standard TT"/>
                        <a:sym typeface="Old Standard TT"/>
                      </a:endParaRPr>
                    </a:p>
                  </a:txBody>
                  <a:tcPr marL="91425" marR="91425" marT="91425" marB="91425">
                    <a:solidFill>
                      <a:srgbClr val="D9D9D9"/>
                    </a:solidFill>
                  </a:tcPr>
                </a:tc>
                <a:tc>
                  <a:txBody>
                    <a:bodyPr/>
                    <a:lstStyle/>
                    <a:p>
                      <a:pPr marL="0" lvl="0" indent="0" algn="l" rtl="0">
                        <a:spcBef>
                          <a:spcPts val="0"/>
                        </a:spcBef>
                        <a:spcAft>
                          <a:spcPts val="0"/>
                        </a:spcAft>
                        <a:buClr>
                          <a:srgbClr val="000000"/>
                        </a:buClr>
                        <a:buSzPts val="1100"/>
                        <a:buFont typeface="Arial"/>
                        <a:buNone/>
                      </a:pPr>
                      <a:r>
                        <a:rPr lang="es" sz="1600">
                          <a:solidFill>
                            <a:srgbClr val="000000"/>
                          </a:solidFill>
                          <a:latin typeface="Old Standard TT"/>
                          <a:ea typeface="Old Standard TT"/>
                          <a:cs typeface="Old Standard TT"/>
                          <a:sym typeface="Old Standard TT"/>
                        </a:rPr>
                        <a:t>Necesité aprender muchas cosas antes de ser capaz de usar Juglar Web.</a:t>
                      </a:r>
                      <a:endParaRPr sz="1600">
                        <a:latin typeface="Old Standard TT"/>
                        <a:ea typeface="Old Standard TT"/>
                        <a:cs typeface="Old Standard TT"/>
                        <a:sym typeface="Old Standard TT"/>
                      </a:endParaRPr>
                    </a:p>
                  </a:txBody>
                  <a:tcPr marL="91425" marR="91425" marT="91425" marB="91425"/>
                </a:tc>
              </a:tr>
            </a:tbl>
          </a:graphicData>
        </a:graphic>
      </p:graphicFrame>
      <p:sp>
        <p:nvSpPr>
          <p:cNvPr id="156" name="Google Shape;15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6</a:t>
            </a:fld>
            <a:endParaRPr/>
          </a:p>
        </p:txBody>
      </p:sp>
      <p:sp>
        <p:nvSpPr>
          <p:cNvPr id="6" name="Rectángulo 5"/>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smtClean="0"/>
              <a:t>Propuesta</a:t>
            </a:r>
            <a:endParaRPr dirty="0"/>
          </a:p>
        </p:txBody>
      </p:sp>
      <p:pic>
        <p:nvPicPr>
          <p:cNvPr id="188" name="Google Shape;188;p25"/>
          <p:cNvPicPr preferRelativeResize="0"/>
          <p:nvPr/>
        </p:nvPicPr>
        <p:blipFill>
          <a:blip r:embed="rId3">
            <a:alphaModFix/>
          </a:blip>
          <a:stretch>
            <a:fillRect/>
          </a:stretch>
        </p:blipFill>
        <p:spPr>
          <a:xfrm>
            <a:off x="7658775" y="0"/>
            <a:ext cx="1485225" cy="514875"/>
          </a:xfrm>
          <a:prstGeom prst="rect">
            <a:avLst/>
          </a:prstGeom>
          <a:noFill/>
          <a:ln>
            <a:noFill/>
          </a:ln>
        </p:spPr>
      </p:pic>
      <p:pic>
        <p:nvPicPr>
          <p:cNvPr id="189" name="Google Shape;189;p25"/>
          <p:cNvPicPr preferRelativeResize="0"/>
          <p:nvPr/>
        </p:nvPicPr>
        <p:blipFill>
          <a:blip r:embed="rId4">
            <a:alphaModFix/>
          </a:blip>
          <a:stretch>
            <a:fillRect/>
          </a:stretch>
        </p:blipFill>
        <p:spPr>
          <a:xfrm>
            <a:off x="1248450" y="1137578"/>
            <a:ext cx="6850699" cy="3115356"/>
          </a:xfrm>
          <a:prstGeom prst="rect">
            <a:avLst/>
          </a:prstGeom>
          <a:noFill/>
          <a:ln>
            <a:noFill/>
          </a:ln>
        </p:spPr>
      </p:pic>
      <p:sp>
        <p:nvSpPr>
          <p:cNvPr id="190" name="Google Shape;190;p25"/>
          <p:cNvSpPr txBox="1"/>
          <p:nvPr/>
        </p:nvSpPr>
        <p:spPr>
          <a:xfrm>
            <a:off x="2893375" y="4252934"/>
            <a:ext cx="49434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dirty="0">
                <a:latin typeface="Old Standard TT"/>
                <a:ea typeface="Old Standard TT"/>
                <a:cs typeface="Old Standard TT"/>
                <a:sym typeface="Old Standard TT"/>
              </a:rPr>
              <a:t>Arquitectura general Juglar (elaboración propia, 2019)</a:t>
            </a:r>
            <a:endParaRPr sz="900" dirty="0">
              <a:latin typeface="Old Standard TT"/>
              <a:ea typeface="Old Standard TT"/>
              <a:cs typeface="Old Standard TT"/>
              <a:sym typeface="Old Standard TT"/>
            </a:endParaRPr>
          </a:p>
        </p:txBody>
      </p:sp>
      <p:sp>
        <p:nvSpPr>
          <p:cNvPr id="191" name="Google Shape;19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7</a:t>
            </a:fld>
            <a:endParaRPr/>
          </a:p>
        </p:txBody>
      </p:sp>
      <p:pic>
        <p:nvPicPr>
          <p:cNvPr id="8" name="Google Shape;200;p26"/>
          <p:cNvPicPr preferRelativeResize="0"/>
          <p:nvPr/>
        </p:nvPicPr>
        <p:blipFill>
          <a:blip r:embed="rId5">
            <a:alphaModFix/>
          </a:blip>
          <a:stretch>
            <a:fillRect/>
          </a:stretch>
        </p:blipFill>
        <p:spPr>
          <a:xfrm>
            <a:off x="1557224" y="3251200"/>
            <a:ext cx="872301" cy="439460"/>
          </a:xfrm>
          <a:prstGeom prst="rect">
            <a:avLst/>
          </a:prstGeom>
          <a:noFill/>
          <a:ln>
            <a:noFill/>
          </a:ln>
        </p:spPr>
      </p:pic>
      <p:sp>
        <p:nvSpPr>
          <p:cNvPr id="9" name="Rectángulo 8"/>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Diseño del Módulo “Story Editor”</a:t>
            </a:r>
            <a:endParaRPr/>
          </a:p>
        </p:txBody>
      </p:sp>
      <p:pic>
        <p:nvPicPr>
          <p:cNvPr id="208" name="Google Shape;208;p27"/>
          <p:cNvPicPr preferRelativeResize="0"/>
          <p:nvPr/>
        </p:nvPicPr>
        <p:blipFill>
          <a:blip r:embed="rId3">
            <a:alphaModFix/>
          </a:blip>
          <a:stretch>
            <a:fillRect/>
          </a:stretch>
        </p:blipFill>
        <p:spPr>
          <a:xfrm>
            <a:off x="2348600" y="1058225"/>
            <a:ext cx="3718450" cy="3434375"/>
          </a:xfrm>
          <a:prstGeom prst="rect">
            <a:avLst/>
          </a:prstGeom>
          <a:noFill/>
          <a:ln>
            <a:noFill/>
          </a:ln>
        </p:spPr>
      </p:pic>
      <p:sp>
        <p:nvSpPr>
          <p:cNvPr id="209" name="Google Shape;209;p27"/>
          <p:cNvSpPr txBox="1"/>
          <p:nvPr/>
        </p:nvSpPr>
        <p:spPr>
          <a:xfrm>
            <a:off x="2564025" y="4492600"/>
            <a:ext cx="3718500" cy="2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900" dirty="0">
                <a:latin typeface="Old Standard TT"/>
                <a:ea typeface="Old Standard TT"/>
                <a:cs typeface="Old Standard TT"/>
                <a:sym typeface="Old Standard TT"/>
              </a:rPr>
              <a:t>Diagrama de casos de uso Juglar(elaboración propia, 2019)</a:t>
            </a:r>
            <a:endParaRPr sz="900" dirty="0">
              <a:latin typeface="Old Standard TT"/>
              <a:ea typeface="Old Standard TT"/>
              <a:cs typeface="Old Standard TT"/>
              <a:sym typeface="Old Standard TT"/>
            </a:endParaRPr>
          </a:p>
        </p:txBody>
      </p:sp>
      <p:pic>
        <p:nvPicPr>
          <p:cNvPr id="210" name="Google Shape;210;p27"/>
          <p:cNvPicPr preferRelativeResize="0"/>
          <p:nvPr/>
        </p:nvPicPr>
        <p:blipFill>
          <a:blip r:embed="rId4">
            <a:alphaModFix/>
          </a:blip>
          <a:stretch>
            <a:fillRect/>
          </a:stretch>
        </p:blipFill>
        <p:spPr>
          <a:xfrm>
            <a:off x="7658775" y="0"/>
            <a:ext cx="1485225" cy="514875"/>
          </a:xfrm>
          <a:prstGeom prst="rect">
            <a:avLst/>
          </a:prstGeom>
          <a:noFill/>
          <a:ln>
            <a:noFill/>
          </a:ln>
        </p:spPr>
      </p:pic>
      <p:sp>
        <p:nvSpPr>
          <p:cNvPr id="211" name="Google Shape;21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8</a:t>
            </a:fld>
            <a:endParaRPr/>
          </a:p>
        </p:txBody>
      </p:sp>
      <p:sp>
        <p:nvSpPr>
          <p:cNvPr id="7" name="Rectángulo 6"/>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Diseño del Módulo “Story Teller”</a:t>
            </a:r>
            <a:endParaRPr/>
          </a:p>
        </p:txBody>
      </p:sp>
      <p:pic>
        <p:nvPicPr>
          <p:cNvPr id="217" name="Google Shape;217;p28"/>
          <p:cNvPicPr preferRelativeResize="0"/>
          <p:nvPr/>
        </p:nvPicPr>
        <p:blipFill>
          <a:blip r:embed="rId3">
            <a:alphaModFix/>
          </a:blip>
          <a:stretch>
            <a:fillRect/>
          </a:stretch>
        </p:blipFill>
        <p:spPr>
          <a:xfrm>
            <a:off x="2051738" y="1361600"/>
            <a:ext cx="4367175" cy="3109100"/>
          </a:xfrm>
          <a:prstGeom prst="rect">
            <a:avLst/>
          </a:prstGeom>
          <a:noFill/>
          <a:ln>
            <a:noFill/>
          </a:ln>
        </p:spPr>
      </p:pic>
      <p:sp>
        <p:nvSpPr>
          <p:cNvPr id="218" name="Google Shape;218;p28"/>
          <p:cNvSpPr txBox="1"/>
          <p:nvPr/>
        </p:nvSpPr>
        <p:spPr>
          <a:xfrm>
            <a:off x="2051738" y="4470700"/>
            <a:ext cx="4367162" cy="2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900" dirty="0">
                <a:latin typeface="Old Standard TT"/>
                <a:ea typeface="Old Standard TT"/>
                <a:cs typeface="Old Standard TT"/>
                <a:sym typeface="Old Standard TT"/>
              </a:rPr>
              <a:t>Diagrama Diagrama de Estados Juglar/Phaser (elaboración propia, 2019)</a:t>
            </a:r>
            <a:endParaRPr sz="900" dirty="0">
              <a:latin typeface="Old Standard TT"/>
              <a:ea typeface="Old Standard TT"/>
              <a:cs typeface="Old Standard TT"/>
              <a:sym typeface="Old Standard TT"/>
            </a:endParaRPr>
          </a:p>
        </p:txBody>
      </p:sp>
      <p:pic>
        <p:nvPicPr>
          <p:cNvPr id="219" name="Google Shape;219;p28"/>
          <p:cNvPicPr preferRelativeResize="0"/>
          <p:nvPr/>
        </p:nvPicPr>
        <p:blipFill>
          <a:blip r:embed="rId4">
            <a:alphaModFix/>
          </a:blip>
          <a:stretch>
            <a:fillRect/>
          </a:stretch>
        </p:blipFill>
        <p:spPr>
          <a:xfrm>
            <a:off x="7658775" y="0"/>
            <a:ext cx="1485225" cy="514875"/>
          </a:xfrm>
          <a:prstGeom prst="rect">
            <a:avLst/>
          </a:prstGeom>
          <a:noFill/>
          <a:ln>
            <a:noFill/>
          </a:ln>
        </p:spPr>
      </p:pic>
      <p:sp>
        <p:nvSpPr>
          <p:cNvPr id="220" name="Google Shape;22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9</a:t>
            </a:fld>
            <a:endParaRPr/>
          </a:p>
        </p:txBody>
      </p:sp>
      <p:sp>
        <p:nvSpPr>
          <p:cNvPr id="7" name="Rectángulo 6"/>
          <p:cNvSpPr/>
          <p:nvPr/>
        </p:nvSpPr>
        <p:spPr>
          <a:xfrm>
            <a:off x="108543" y="4815208"/>
            <a:ext cx="8476291" cy="230832"/>
          </a:xfrm>
          <a:prstGeom prst="rect">
            <a:avLst/>
          </a:prstGeom>
        </p:spPr>
        <p:txBody>
          <a:bodyPr wrap="square">
            <a:spAutoFit/>
          </a:bodyPr>
          <a:lstStyle/>
          <a:p>
            <a:pPr marL="0" lvl="0" indent="0"/>
            <a:r>
              <a:rPr lang="es-ES" sz="900" i="1" dirty="0"/>
              <a:t>Módulo de programación visual y motor de visualización para la creación de multimedia educativa interactiva y el desarrollo del pensamiento computacional</a:t>
            </a:r>
            <a:endParaRPr lang="es-ES" sz="900" i="1" dirty="0"/>
          </a:p>
        </p:txBody>
      </p:sp>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TotalTime>
  <Words>1283</Words>
  <Application>Microsoft Office PowerPoint</Application>
  <PresentationFormat>Presentación en pantalla (16:9)</PresentationFormat>
  <Paragraphs>150</Paragraphs>
  <Slides>21</Slides>
  <Notes>21</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21</vt:i4>
      </vt:variant>
    </vt:vector>
  </HeadingPairs>
  <TitlesOfParts>
    <vt:vector size="25" baseType="lpstr">
      <vt:lpstr>Arial</vt:lpstr>
      <vt:lpstr>Old Standard TT</vt:lpstr>
      <vt:lpstr>Times New Roman</vt:lpstr>
      <vt:lpstr>Paperback</vt:lpstr>
      <vt:lpstr>Juglar Web:</vt:lpstr>
      <vt:lpstr>Situación actual</vt:lpstr>
      <vt:lpstr>Objetivo</vt:lpstr>
      <vt:lpstr>Metodología</vt:lpstr>
      <vt:lpstr>Metodología</vt:lpstr>
      <vt:lpstr>Metodología SUS (System Usability Scale)</vt:lpstr>
      <vt:lpstr>Propuesta</vt:lpstr>
      <vt:lpstr>Diseño del Módulo “Story Editor”</vt:lpstr>
      <vt:lpstr>Diseño del Módulo “Story Teller”</vt:lpstr>
      <vt:lpstr>Producto Final</vt:lpstr>
      <vt:lpstr>Módulo de programación visual “Story Editor”</vt:lpstr>
      <vt:lpstr>Motor de Visualización “Story Teller”</vt:lpstr>
      <vt:lpstr>Interacción Story Editor - Story Teller</vt:lpstr>
      <vt:lpstr>Video</vt:lpstr>
      <vt:lpstr>Prueba de Usabilidad (SUS)</vt:lpstr>
      <vt:lpstr>Presentación de PowerPoint</vt:lpstr>
      <vt:lpstr>Resultados</vt:lpstr>
      <vt:lpstr>Conclusiones</vt:lpstr>
      <vt:lpstr>Trabajo a Futuro</vt:lpstr>
      <vt:lpstr>Referencias</vt:lpstr>
      <vt:lpstr>Gracias por su atención.  ¿Preguntas?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Juglar Web:</dc:title>
  <dc:creator>Nancy Aguas</dc:creator>
  <cp:lastModifiedBy>Nancy Aguas</cp:lastModifiedBy>
  <cp:revision>10</cp:revision>
  <dcterms:modified xsi:type="dcterms:W3CDTF">2019-09-02T03:54:49Z</dcterms:modified>
</cp:coreProperties>
</file>